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676" r:id="rId1"/>
  </p:sldMasterIdLst>
  <p:notesMasterIdLst>
    <p:notesMasterId r:id="rId21"/>
  </p:notesMasterIdLst>
  <p:sldIdLst>
    <p:sldId id="260" r:id="rId2"/>
    <p:sldId id="258" r:id="rId3"/>
    <p:sldId id="278" r:id="rId4"/>
    <p:sldId id="257" r:id="rId5"/>
    <p:sldId id="279" r:id="rId6"/>
    <p:sldId id="275" r:id="rId7"/>
    <p:sldId id="276" r:id="rId8"/>
    <p:sldId id="277" r:id="rId9"/>
    <p:sldId id="259" r:id="rId10"/>
    <p:sldId id="285" r:id="rId11"/>
    <p:sldId id="261" r:id="rId12"/>
    <p:sldId id="264" r:id="rId13"/>
    <p:sldId id="265" r:id="rId14"/>
    <p:sldId id="266" r:id="rId15"/>
    <p:sldId id="267" r:id="rId16"/>
    <p:sldId id="268" r:id="rId17"/>
    <p:sldId id="270" r:id="rId18"/>
    <p:sldId id="269" r:id="rId19"/>
    <p:sldId id="27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FADF820-64A8-49D6-B88F-B8822133986A}">
          <p14:sldIdLst>
            <p14:sldId id="260"/>
            <p14:sldId id="258"/>
            <p14:sldId id="278"/>
            <p14:sldId id="257"/>
            <p14:sldId id="279"/>
            <p14:sldId id="275"/>
            <p14:sldId id="276"/>
            <p14:sldId id="277"/>
            <p14:sldId id="259"/>
            <p14:sldId id="285"/>
            <p14:sldId id="261"/>
            <p14:sldId id="264"/>
            <p14:sldId id="265"/>
            <p14:sldId id="266"/>
            <p14:sldId id="267"/>
            <p14:sldId id="268"/>
            <p14:sldId id="270"/>
            <p14:sldId id="269"/>
            <p14:sldId id="27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6699FF"/>
    <a:srgbClr val="FFFFFF"/>
    <a:srgbClr val="0303BD"/>
    <a:srgbClr val="2B1A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101" autoAdjust="0"/>
    <p:restoredTop sz="84060" autoAdjust="0"/>
  </p:normalViewPr>
  <p:slideViewPr>
    <p:cSldViewPr snapToGrid="0">
      <p:cViewPr varScale="1">
        <p:scale>
          <a:sx n="90" d="100"/>
          <a:sy n="90" d="100"/>
        </p:scale>
        <p:origin x="114" y="90"/>
      </p:cViewPr>
      <p:guideLst/>
    </p:cSldViewPr>
  </p:slideViewPr>
  <p:notesTextViewPr>
    <p:cViewPr>
      <p:scale>
        <a:sx n="125" d="100"/>
        <a:sy n="125" d="100"/>
      </p:scale>
      <p:origin x="0" y="0"/>
    </p:cViewPr>
  </p:notesTextViewPr>
  <p:notesViewPr>
    <p:cSldViewPr snapToGrid="0">
      <p:cViewPr varScale="1">
        <p:scale>
          <a:sx n="93" d="100"/>
          <a:sy n="93" d="100"/>
        </p:scale>
        <p:origin x="2850"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EA920D-5E33-4185-8C41-21D462391446}" type="datetimeFigureOut">
              <a:rPr lang="en-US" smtClean="0"/>
              <a:t>8/3/2025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9BDBAB-4285-408F-88BA-CB412B42F5F7}" type="slidenum">
              <a:rPr lang="en-US" smtClean="0"/>
              <a:t>‹#›</a:t>
            </a:fld>
            <a:endParaRPr lang="en-US"/>
          </a:p>
        </p:txBody>
      </p:sp>
    </p:spTree>
    <p:extLst>
      <p:ext uri="{BB962C8B-B14F-4D97-AF65-F5344CB8AC3E}">
        <p14:creationId xmlns:p14="http://schemas.microsoft.com/office/powerpoint/2010/main" val="4247285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Welcome back to your second year of Medicine. I’m Dr. Klapstein, and I am your Course coordinator for ISMSN.  All of your course coordinators this term have worked together to plan an interesting, integrated, and challenging fall schedule. As your largest course this fall, ISMSN will offer a variety of learning events, including lectures, labs, assignments and group work. </a:t>
            </a:r>
          </a:p>
          <a:p>
            <a:endParaRPr lang="en-US" sz="1800" b="0" i="0" u="none" strike="noStrike" dirty="0">
              <a:solidFill>
                <a:srgbClr val="000000"/>
              </a:solidFill>
              <a:effectLst/>
              <a:latin typeface="Arial" panose="020B0604020202020204" pitchFamily="34" charset="0"/>
            </a:endParaRPr>
          </a:p>
          <a:p>
            <a:r>
              <a:rPr lang="en-US" sz="1800" b="0" i="0" u="none" strike="noStrike" dirty="0">
                <a:solidFill>
                  <a:srgbClr val="000000"/>
                </a:solidFill>
                <a:effectLst/>
                <a:latin typeface="Arial" panose="020B0604020202020204" pitchFamily="34" charset="0"/>
              </a:rPr>
              <a:t>Almost all of these events will be conducted as hybrid, with live lecture in </a:t>
            </a:r>
            <a:r>
              <a:rPr lang="en-US" sz="1800" b="0" i="0" u="none" strike="noStrike" dirty="0" err="1">
                <a:solidFill>
                  <a:srgbClr val="000000"/>
                </a:solidFill>
                <a:effectLst/>
                <a:latin typeface="Arial" panose="020B0604020202020204" pitchFamily="34" charset="0"/>
              </a:rPr>
              <a:t>LHB</a:t>
            </a:r>
            <a:r>
              <a:rPr lang="en-US" sz="1800" b="0" i="0" u="none" strike="noStrike" dirty="0">
                <a:solidFill>
                  <a:srgbClr val="000000"/>
                </a:solidFill>
                <a:effectLst/>
                <a:latin typeface="Arial" panose="020B0604020202020204" pitchFamily="34" charset="0"/>
              </a:rPr>
              <a:t> and synchronous Zoom. Certain events will be conducted only on campus, and some will be only on Zoom. Check the weekly schedule pages to see where and how each event will be presented. The fall schedule was carefully constructed with priority on the logical progression of curricular material between all courses and with your ability to conveniently access everything you need being top of mind. Considerations were made in scheduling of exams and large assignments to minimize the number of high-stress periods during the term.</a:t>
            </a:r>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1</a:t>
            </a:fld>
            <a:endParaRPr lang="en-US"/>
          </a:p>
        </p:txBody>
      </p:sp>
    </p:spTree>
    <p:extLst>
      <p:ext uri="{BB962C8B-B14F-4D97-AF65-F5344CB8AC3E}">
        <p14:creationId xmlns:p14="http://schemas.microsoft.com/office/powerpoint/2010/main" val="40751640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926857-9202-EF06-54A1-76A2C7594F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84E52D-EFF2-C613-263D-5CE9AB8FB7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DF4F48-923A-E1DF-A74A-FC9FEF623BB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Arial" panose="020B0604020202020204" pitchFamily="34" charset="0"/>
              </a:rPr>
              <a:t>The best way to access material is through the canvas course. On the homepage you will find ***the weekly schedule pages, ***the official Google Calendar, ***a link to the exam information page, ***a link to faculty pages, ***a link to an assignment information page and ***in the left sidebar you will see links to the syllabus ***and the canvas calendar.</a:t>
            </a:r>
            <a:endParaRPr lang="en-US" dirty="0"/>
          </a:p>
        </p:txBody>
      </p:sp>
      <p:sp>
        <p:nvSpPr>
          <p:cNvPr id="4" name="Slide Number Placeholder 3">
            <a:extLst>
              <a:ext uri="{FF2B5EF4-FFF2-40B4-BE49-F238E27FC236}">
                <a16:creationId xmlns:a16="http://schemas.microsoft.com/office/drawing/2014/main" id="{7B5A1BCA-2E63-04EA-E7E8-AE9CEFE87D9F}"/>
              </a:ext>
            </a:extLst>
          </p:cNvPr>
          <p:cNvSpPr>
            <a:spLocks noGrp="1"/>
          </p:cNvSpPr>
          <p:nvPr>
            <p:ph type="sldNum" sz="quarter" idx="5"/>
          </p:nvPr>
        </p:nvSpPr>
        <p:spPr/>
        <p:txBody>
          <a:bodyPr/>
          <a:lstStyle/>
          <a:p>
            <a:fld id="{989BDBAB-4285-408F-88BA-CB412B42F5F7}" type="slidenum">
              <a:rPr lang="en-US" smtClean="0"/>
              <a:t>10</a:t>
            </a:fld>
            <a:endParaRPr lang="en-US"/>
          </a:p>
        </p:txBody>
      </p:sp>
    </p:spTree>
    <p:extLst>
      <p:ext uri="{BB962C8B-B14F-4D97-AF65-F5344CB8AC3E}">
        <p14:creationId xmlns:p14="http://schemas.microsoft.com/office/powerpoint/2010/main" val="3872022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The weekly schedule Pages contain hyperlinks to all of your curricular materials. Zoom links are live and will open up the scheduled zoom session. Clicking on the name of the lecture will open up the lecture page in canvas. and clicking on the professor's name will open up that professor’s faculty page.</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When there are group activities, you will generally be using your TBL groups. Many of these events are split into triplicate for the A/B/C groups, and these group times are color coded on the weekly schedule pages. In addition, we have used icons for directed study, live zoom, and on campus activities to make it easy to see at a glance which events are live or self-study, and where you need to be for them. Depending on how you join zoom, you may be required to enter a passcode. The passcode for all IS-NPMSD zoom sessions is </a:t>
            </a:r>
            <a:r>
              <a:rPr lang="en-US" sz="1800" b="0" i="0" u="none" strike="noStrike" dirty="0" err="1">
                <a:solidFill>
                  <a:srgbClr val="000000"/>
                </a:solidFill>
                <a:effectLst/>
                <a:latin typeface="Arial" panose="020B0604020202020204" pitchFamily="34" charset="0"/>
              </a:rPr>
              <a:t>npmsd</a:t>
            </a:r>
            <a:r>
              <a:rPr lang="en-US" sz="1800" b="0" i="0" u="none" strike="noStrike" dirty="0">
                <a:solidFill>
                  <a:srgbClr val="000000"/>
                </a:solidFill>
                <a:effectLst/>
                <a:latin typeface="Arial" panose="020B0604020202020204" pitchFamily="34" charset="0"/>
              </a:rPr>
              <a:t> - all lowercase. </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On a technical note, because all of the hyperlinks are embedded on this page, you may find it convenient to copy and paste the text from these pages into a document or an email to yourself. That way you can still access the zoom sessions and possibly even the lecture pages, even if the TouroOne server becomes non-functional and you cannot use that route to access Canvas. </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11</a:t>
            </a:fld>
            <a:endParaRPr lang="en-US"/>
          </a:p>
        </p:txBody>
      </p:sp>
    </p:spTree>
    <p:extLst>
      <p:ext uri="{BB962C8B-B14F-4D97-AF65-F5344CB8AC3E}">
        <p14:creationId xmlns:p14="http://schemas.microsoft.com/office/powerpoint/2010/main" val="28516531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Arial" panose="020B0604020202020204" pitchFamily="34" charset="0"/>
              </a:rPr>
              <a:t>The exam information page is the place to find important information relevant to each of the Module exams. All of the lectures or labs covered on an exam are listed,  with hyperlinks back to the lecture pages in Canvas. Lectures that occurs right before exams may be covered on the following exam, so you will have enough time to study the material. Please note that some of the exams include material from your other fall courses, such as Osteopathic Doctoring. Because </a:t>
            </a:r>
            <a:r>
              <a:rPr lang="en-US" sz="1800" b="0" i="0" u="none" strike="noStrike" dirty="0" err="1">
                <a:solidFill>
                  <a:srgbClr val="000000"/>
                </a:solidFill>
                <a:effectLst/>
                <a:latin typeface="Arial" panose="020B0604020202020204" pitchFamily="34" charset="0"/>
              </a:rPr>
              <a:t>OD3</a:t>
            </a:r>
            <a:r>
              <a:rPr lang="en-US" sz="1800" b="0" i="0" u="none" strike="noStrike" dirty="0">
                <a:solidFill>
                  <a:srgbClr val="000000"/>
                </a:solidFill>
                <a:effectLst/>
                <a:latin typeface="Arial" panose="020B0604020202020204" pitchFamily="34" charset="0"/>
              </a:rPr>
              <a:t> and NPMSD have been closely integrated, there may be significant overlap in the testable material. </a:t>
            </a:r>
            <a:endParaRPr lang="en-US" sz="1800"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However, after each exam, questions from the </a:t>
            </a:r>
            <a:r>
              <a:rPr lang="en-US" sz="1800" b="0" i="0" u="none" strike="noStrike" dirty="0" err="1">
                <a:solidFill>
                  <a:srgbClr val="000000"/>
                </a:solidFill>
                <a:effectLst/>
                <a:latin typeface="Arial" panose="020B0604020202020204" pitchFamily="34" charset="0"/>
              </a:rPr>
              <a:t>OD3</a:t>
            </a:r>
            <a:r>
              <a:rPr lang="en-US" sz="1800" b="0" i="0" u="none" strike="noStrike" dirty="0">
                <a:solidFill>
                  <a:srgbClr val="000000"/>
                </a:solidFill>
                <a:effectLst/>
                <a:latin typeface="Arial" panose="020B0604020202020204" pitchFamily="34" charset="0"/>
              </a:rPr>
              <a:t> course will be separated out and points for those questions will contribute to your </a:t>
            </a:r>
            <a:r>
              <a:rPr lang="en-US" sz="1800" b="0" i="0" u="none" strike="noStrike" dirty="0" err="1">
                <a:solidFill>
                  <a:srgbClr val="000000"/>
                </a:solidFill>
                <a:effectLst/>
                <a:latin typeface="Arial" panose="020B0604020202020204" pitchFamily="34" charset="0"/>
              </a:rPr>
              <a:t>OD3</a:t>
            </a:r>
            <a:r>
              <a:rPr lang="en-US" sz="1800" b="0" i="0" u="none" strike="noStrike" dirty="0">
                <a:solidFill>
                  <a:srgbClr val="000000"/>
                </a:solidFill>
                <a:effectLst/>
                <a:latin typeface="Arial" panose="020B0604020202020204" pitchFamily="34" charset="0"/>
              </a:rPr>
              <a:t> grade, and questions from NPMSD will contribute to your NPMSD grade. </a:t>
            </a:r>
            <a:br>
              <a:rPr lang="en-US" b="0" dirty="0">
                <a:effectLst/>
              </a:rPr>
            </a:br>
            <a:r>
              <a:rPr lang="en-US" sz="1800" b="0" i="0" u="none" strike="noStrike" dirty="0">
                <a:solidFill>
                  <a:srgbClr val="000000"/>
                </a:solidFill>
                <a:effectLst/>
                <a:latin typeface="Arial" panose="020B0604020202020204" pitchFamily="34" charset="0"/>
              </a:rPr>
              <a:t>Some information will not be available until the exam is created and proofed. Once the exam is ready for download, information about the number of questions, the duration of the exam, the duration of the immediate review, and the thread breakdown of the exam questions will be posted. When writing exams, we try to make the number of questions for each lecture representative of the amount of material covered. You can expect that a long lecture covering a lot of material will have more questions than shorter lectures.</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On the course schedule, you may notice that a 4 hour block has been reserved for each of the Module exams. This was done to reserve the lecture hall, and to make sure that our accommodated students have sufficient time to take the exam. The actual starting time for most exams will likely be closer to </a:t>
            </a:r>
            <a:r>
              <a:rPr lang="en-US" sz="1800" b="0" i="0" u="none" strike="noStrike" dirty="0" err="1">
                <a:solidFill>
                  <a:srgbClr val="000000"/>
                </a:solidFill>
                <a:effectLst/>
                <a:latin typeface="Arial" panose="020B0604020202020204" pitchFamily="34" charset="0"/>
              </a:rPr>
              <a:t>9am</a:t>
            </a:r>
            <a:r>
              <a:rPr lang="en-US" sz="1800" b="0" i="0" u="none" strike="noStrike" dirty="0">
                <a:solidFill>
                  <a:srgbClr val="000000"/>
                </a:solidFill>
                <a:effectLst/>
                <a:latin typeface="Arial" panose="020B0604020202020204" pitchFamily="34" charset="0"/>
              </a:rPr>
              <a:t> than 8 am, but this will be determined separately for each exam after the duration is calculated.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If you need to miss an exam, you will need to request an excused absence from the Academic Affairs department. Once they notify me that an excused absence has been granted, I will work with you to schedule a make-up exam. </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12</a:t>
            </a:fld>
            <a:endParaRPr lang="en-US"/>
          </a:p>
        </p:txBody>
      </p:sp>
    </p:spTree>
    <p:extLst>
      <p:ext uri="{BB962C8B-B14F-4D97-AF65-F5344CB8AC3E}">
        <p14:creationId xmlns:p14="http://schemas.microsoft.com/office/powerpoint/2010/main" val="30509964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Most of the exams will be about 90 to 150 minutes long, followed by 20-30 minutes for the immediate review.  The immediate review function in Examsoft allows you to review the questions on the exam and shows you what the correct answer is and which answer you chose. We request that our professors also provide a rationale for each question, that explains why the answer choice is correct or gives hints on how to approach the clinical scenario. My experience is that students who make use of this exam review time wisely tend to do better in the course, and students who require remediation are more likely to report that they did not spend as much time reviewing their exams.</a:t>
            </a: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Scratch paper will be provided for you during the exam. There will be a section reserved on the scratch paper for you to note any technical issues that you find while taking the exam, such as images that don’t display, or duplicate answers, and so on. This space should not be used to submit challenges on the material covered, as these will not be reviewed by the faculty. If you do have questions or concerns about the medical knowledge or topics covered on the exam, you should contact the appropriate professor directly, after the exam. </a:t>
            </a:r>
            <a:endParaRPr lang="en-US" b="0" dirty="0">
              <a:effectLst/>
            </a:endParaRP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Please be assured that the faculty do review the exam performance very carefully. Examsoft provides extensive statistical analyses that are very sensitive in identifying problems with questions. The vast majority of key changes or extra points that we have awarded in the past were based on these metrics rather than on submitted challenges.</a:t>
            </a:r>
          </a:p>
          <a:p>
            <a:pPr rtl="0">
              <a:spcBef>
                <a:spcPts val="0"/>
              </a:spcBef>
              <a:spcAft>
                <a:spcPts val="0"/>
              </a:spcAft>
            </a:pP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Once we have analyzed the exam performance and made any necessary key changes, a score report will be generated and sent to you.</a:t>
            </a:r>
            <a:endParaRPr lang="en-US" b="0" dirty="0">
              <a:effectLst/>
            </a:endParaRPr>
          </a:p>
          <a:p>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13</a:t>
            </a:fld>
            <a:endParaRPr lang="en-US"/>
          </a:p>
        </p:txBody>
      </p:sp>
    </p:spTree>
    <p:extLst>
      <p:ext uri="{BB962C8B-B14F-4D97-AF65-F5344CB8AC3E}">
        <p14:creationId xmlns:p14="http://schemas.microsoft.com/office/powerpoint/2010/main" val="6985800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The score report contains information you may find useful. your grade and the class average grade for the exam appear at the top. Under that is an analysis of your performance in the different threads.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If there are any questions from the doctoring course on the exam, then an analysis of questions from the different courses will appear under the thread analysis. Here you can see how you performed on the NPMSD part of the exam, and on the Doctoring part of the exam. </a:t>
            </a:r>
            <a:endParaRPr lang="en-US" b="0" dirty="0">
              <a:effectLst/>
            </a:endParaRPr>
          </a:p>
          <a:p>
            <a:pPr rtl="0">
              <a:spcBef>
                <a:spcPts val="0"/>
              </a:spcBef>
              <a:spcAft>
                <a:spcPts val="0"/>
              </a:spcAft>
            </a:pPr>
            <a:r>
              <a:rPr lang="en-US" b="0" dirty="0">
                <a:effectLst/>
              </a:rPr>
              <a:t>***</a:t>
            </a:r>
            <a:br>
              <a:rPr lang="en-US" b="0" dirty="0">
                <a:effectLst/>
              </a:rPr>
            </a:br>
            <a:r>
              <a:rPr lang="en-US" sz="1800" b="0" i="0" u="none" strike="noStrike" dirty="0">
                <a:solidFill>
                  <a:srgbClr val="000000"/>
                </a:solidFill>
                <a:effectLst/>
                <a:latin typeface="Arial" panose="020B0604020202020204" pitchFamily="34" charset="0"/>
              </a:rPr>
              <a:t>Please be aware that it is this grade from the NPMSD questions only that contributes to your grade book in NPMSD. In this situation, the large numerical percentages at the top of the score report will be irrelevant and will not match what you see reported in Canvas.</a:t>
            </a: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You should also be aware that the question order in examsoft will be scrambled, so the numbering of questions on the score report will probably not reflect the order you took them on the exam. </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14</a:t>
            </a:fld>
            <a:endParaRPr lang="en-US"/>
          </a:p>
        </p:txBody>
      </p:sp>
    </p:spTree>
    <p:extLst>
      <p:ext uri="{BB962C8B-B14F-4D97-AF65-F5344CB8AC3E}">
        <p14:creationId xmlns:p14="http://schemas.microsoft.com/office/powerpoint/2010/main" val="40256452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rtl="0">
              <a:spcBef>
                <a:spcPts val="0"/>
              </a:spcBef>
              <a:spcAft>
                <a:spcPts val="0"/>
              </a:spcAft>
            </a:pPr>
            <a:r>
              <a:rPr lang="en-US" sz="1800" b="0" i="0" u="none" strike="noStrike" dirty="0">
                <a:solidFill>
                  <a:srgbClr val="000000"/>
                </a:solidFill>
                <a:effectLst/>
                <a:latin typeface="Arial" panose="020B0604020202020204" pitchFamily="34" charset="0"/>
              </a:rPr>
              <a:t>The Faculty Pages contain contact information and office hours or appointment links that are supplied by the faculty. In some cases faculty may also choose to post links to special content such as this link to a study strategies lecture that I posted on my own faculty page. There is also a list of the curricular events delivered by the faculty member throughout the course, which was copied over from the weekly schedule, including hyperlinks to zoom and lecture pages.</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There will be several guest speakers in the ISMSN course. Contact information for these speakers will be posted here when it is available.</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15</a:t>
            </a:fld>
            <a:endParaRPr lang="en-US"/>
          </a:p>
        </p:txBody>
      </p:sp>
    </p:spTree>
    <p:extLst>
      <p:ext uri="{BB962C8B-B14F-4D97-AF65-F5344CB8AC3E}">
        <p14:creationId xmlns:p14="http://schemas.microsoft.com/office/powerpoint/2010/main" val="12681202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The assignment due dates page can be accessed by clicking on the large blue button on the homepage this is different from the assignment link on the left sidebar. Information posted on this page will include due dates for upcoming assignments, links to the assignments, and answer files, if applicable. There isn’t much there yet, but the list will grow as the term goes on.</a:t>
            </a:r>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16</a:t>
            </a:fld>
            <a:endParaRPr lang="en-US"/>
          </a:p>
        </p:txBody>
      </p:sp>
    </p:spTree>
    <p:extLst>
      <p:ext uri="{BB962C8B-B14F-4D97-AF65-F5344CB8AC3E}">
        <p14:creationId xmlns:p14="http://schemas.microsoft.com/office/powerpoint/2010/main" val="4465078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All of your lectures, exams, and assignments can also be found on the canvas calendar. Exams and assignments populate this calendar automatically when due dates are set, and lectures are copied here from the official course schedule. These calendar entries also have hyperlinks to the zoom sessions and lecture pages on Canvas. If changes are made to the official course they will appear before we get a chance to update this canvas calendar. In the event that discrepancies occur, then the Google Calendar should be considered correct.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If you ever need to access canvas on a mobile device, you might notice that the link to the canvas calendar is not readily available. For your convenience I have embedded a hyperlink on the TU Banner on the ISMSN home page that will take you to the canvas calendar, so you can access the zoom sessions and lecture pages with fewer clicks.</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17</a:t>
            </a:fld>
            <a:endParaRPr lang="en-US"/>
          </a:p>
        </p:txBody>
      </p:sp>
    </p:spTree>
    <p:extLst>
      <p:ext uri="{BB962C8B-B14F-4D97-AF65-F5344CB8AC3E}">
        <p14:creationId xmlns:p14="http://schemas.microsoft.com/office/powerpoint/2010/main" val="21583391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On the left sidebar you will see a link to the syllabus page. I hope you will take a few moments to read through the syllabus since it contains important information and outlines the policies that guide the course.</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Also on this page you will see a course summary which is a list of everything that is on the canvas calendar. Clicking on any of these entries will open the canvas calendar.</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18</a:t>
            </a:fld>
            <a:endParaRPr lang="en-US"/>
          </a:p>
        </p:txBody>
      </p:sp>
    </p:spTree>
    <p:extLst>
      <p:ext uri="{BB962C8B-B14F-4D97-AF65-F5344CB8AC3E}">
        <p14:creationId xmlns:p14="http://schemas.microsoft.com/office/powerpoint/2010/main" val="20185404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19</a:t>
            </a:fld>
            <a:endParaRPr lang="en-US"/>
          </a:p>
        </p:txBody>
      </p:sp>
    </p:spTree>
    <p:extLst>
      <p:ext uri="{BB962C8B-B14F-4D97-AF65-F5344CB8AC3E}">
        <p14:creationId xmlns:p14="http://schemas.microsoft.com/office/powerpoint/2010/main" val="430207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2</a:t>
            </a:fld>
            <a:endParaRPr lang="en-US"/>
          </a:p>
        </p:txBody>
      </p:sp>
    </p:spTree>
    <p:extLst>
      <p:ext uri="{BB962C8B-B14F-4D97-AF65-F5344CB8AC3E}">
        <p14:creationId xmlns:p14="http://schemas.microsoft.com/office/powerpoint/2010/main" val="30487917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166D4-D35C-701C-98F5-6FD7E444DD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8A278C-B4A5-EC13-1B77-DAC3839840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632A76-37B8-8924-D667-2CBD5E599E0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1CA3A74-5680-BC36-71CB-789C96B5839B}"/>
              </a:ext>
            </a:extLst>
          </p:cNvPr>
          <p:cNvSpPr>
            <a:spLocks noGrp="1"/>
          </p:cNvSpPr>
          <p:nvPr>
            <p:ph type="sldNum" sz="quarter" idx="5"/>
          </p:nvPr>
        </p:nvSpPr>
        <p:spPr/>
        <p:txBody>
          <a:bodyPr/>
          <a:lstStyle/>
          <a:p>
            <a:fld id="{989BDBAB-4285-408F-88BA-CB412B42F5F7}" type="slidenum">
              <a:rPr lang="en-US" smtClean="0"/>
              <a:t>3</a:t>
            </a:fld>
            <a:endParaRPr lang="en-US"/>
          </a:p>
        </p:txBody>
      </p:sp>
    </p:spTree>
    <p:extLst>
      <p:ext uri="{BB962C8B-B14F-4D97-AF65-F5344CB8AC3E}">
        <p14:creationId xmlns:p14="http://schemas.microsoft.com/office/powerpoint/2010/main" val="2637658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4</a:t>
            </a:fld>
            <a:endParaRPr lang="en-US"/>
          </a:p>
        </p:txBody>
      </p:sp>
    </p:spTree>
    <p:extLst>
      <p:ext uri="{BB962C8B-B14F-4D97-AF65-F5344CB8AC3E}">
        <p14:creationId xmlns:p14="http://schemas.microsoft.com/office/powerpoint/2010/main" val="21150924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AB433-6973-B843-3933-7A572C2FB9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EEF129-F4D9-D5D6-7AEF-C7C522C1F69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ED22C0-6238-380A-CB46-860D97F6B49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726E85F-D20A-EF6B-7A82-4754FB76CF17}"/>
              </a:ext>
            </a:extLst>
          </p:cNvPr>
          <p:cNvSpPr>
            <a:spLocks noGrp="1"/>
          </p:cNvSpPr>
          <p:nvPr>
            <p:ph type="sldNum" sz="quarter" idx="5"/>
          </p:nvPr>
        </p:nvSpPr>
        <p:spPr/>
        <p:txBody>
          <a:bodyPr/>
          <a:lstStyle/>
          <a:p>
            <a:fld id="{989BDBAB-4285-408F-88BA-CB412B42F5F7}" type="slidenum">
              <a:rPr lang="en-US" smtClean="0"/>
              <a:t>5</a:t>
            </a:fld>
            <a:endParaRPr lang="en-US"/>
          </a:p>
        </p:txBody>
      </p:sp>
    </p:spTree>
    <p:extLst>
      <p:ext uri="{BB962C8B-B14F-4D97-AF65-F5344CB8AC3E}">
        <p14:creationId xmlns:p14="http://schemas.microsoft.com/office/powerpoint/2010/main" val="28661932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6</a:t>
            </a:fld>
            <a:endParaRPr lang="en-US"/>
          </a:p>
        </p:txBody>
      </p:sp>
    </p:spTree>
    <p:extLst>
      <p:ext uri="{BB962C8B-B14F-4D97-AF65-F5344CB8AC3E}">
        <p14:creationId xmlns:p14="http://schemas.microsoft.com/office/powerpoint/2010/main" val="4101727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7</a:t>
            </a:fld>
            <a:endParaRPr lang="en-US"/>
          </a:p>
        </p:txBody>
      </p:sp>
    </p:spTree>
    <p:extLst>
      <p:ext uri="{BB962C8B-B14F-4D97-AF65-F5344CB8AC3E}">
        <p14:creationId xmlns:p14="http://schemas.microsoft.com/office/powerpoint/2010/main" val="4287725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8</a:t>
            </a:fld>
            <a:endParaRPr lang="en-US"/>
          </a:p>
        </p:txBody>
      </p:sp>
    </p:spTree>
    <p:extLst>
      <p:ext uri="{BB962C8B-B14F-4D97-AF65-F5344CB8AC3E}">
        <p14:creationId xmlns:p14="http://schemas.microsoft.com/office/powerpoint/2010/main" val="657042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989BDBAB-4285-408F-88BA-CB412B42F5F7}" type="slidenum">
              <a:rPr lang="en-US" smtClean="0"/>
              <a:t>9</a:t>
            </a:fld>
            <a:endParaRPr lang="en-US"/>
          </a:p>
        </p:txBody>
      </p:sp>
    </p:spTree>
    <p:extLst>
      <p:ext uri="{BB962C8B-B14F-4D97-AF65-F5344CB8AC3E}">
        <p14:creationId xmlns:p14="http://schemas.microsoft.com/office/powerpoint/2010/main" val="30526282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9B92C6AA-A394-456D-91E3-1DDC93C2AC0B}" type="datetimeFigureOut">
              <a:rPr lang="en-US" smtClean="0"/>
              <a:t>8/3/2025</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70C8CE09-12D3-4EFF-9C80-6C439420DABD}" type="slidenum">
              <a:rPr lang="en-US" smtClean="0"/>
              <a:t>‹#›</a:t>
            </a:fld>
            <a:endParaRPr lang="en-US"/>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722433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B92C6AA-A394-456D-91E3-1DDC93C2AC0B}" type="datetimeFigureOut">
              <a:rPr lang="en-US" smtClean="0"/>
              <a:t>8/3/2025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C8CE09-12D3-4EFF-9C80-6C439420DABD}" type="slidenum">
              <a:rPr lang="en-US" smtClean="0"/>
              <a:t>‹#›</a:t>
            </a:fld>
            <a:endParaRPr lang="en-US"/>
          </a:p>
        </p:txBody>
      </p:sp>
    </p:spTree>
    <p:extLst>
      <p:ext uri="{BB962C8B-B14F-4D97-AF65-F5344CB8AC3E}">
        <p14:creationId xmlns:p14="http://schemas.microsoft.com/office/powerpoint/2010/main" val="14988479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92C6AA-A394-456D-91E3-1DDC93C2AC0B}"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8CE09-12D3-4EFF-9C80-6C439420DABD}" type="slidenum">
              <a:rPr lang="en-US" smtClean="0"/>
              <a:t>‹#›</a:t>
            </a:fld>
            <a:endParaRPr lang="en-US"/>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178530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92C6AA-A394-456D-91E3-1DDC93C2AC0B}"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8CE09-12D3-4EFF-9C80-6C439420DABD}"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146812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92C6AA-A394-456D-91E3-1DDC93C2AC0B}"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8CE09-12D3-4EFF-9C80-6C439420DABD}" type="slidenum">
              <a:rPr lang="en-US" smtClean="0"/>
              <a:t>‹#›</a:t>
            </a:fld>
            <a:endParaRPr lang="en-US"/>
          </a:p>
        </p:txBody>
      </p:sp>
    </p:spTree>
    <p:extLst>
      <p:ext uri="{BB962C8B-B14F-4D97-AF65-F5344CB8AC3E}">
        <p14:creationId xmlns:p14="http://schemas.microsoft.com/office/powerpoint/2010/main" val="18832598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92C6AA-A394-456D-91E3-1DDC93C2AC0B}"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8CE09-12D3-4EFF-9C80-6C439420DABD}"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772435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92C6AA-A394-456D-91E3-1DDC93C2AC0B}"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8CE09-12D3-4EFF-9C80-6C439420DABD}" type="slidenum">
              <a:rPr lang="en-US" smtClean="0"/>
              <a:t>‹#›</a:t>
            </a:fld>
            <a:endParaRPr lang="en-US"/>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879944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92C6AA-A394-456D-91E3-1DDC93C2AC0B}"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8CE09-12D3-4EFF-9C80-6C439420DABD}" type="slidenum">
              <a:rPr lang="en-US" smtClean="0"/>
              <a:t>‹#›</a:t>
            </a:fld>
            <a:endParaRPr lang="en-US"/>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954048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92C6AA-A394-456D-91E3-1DDC93C2AC0B}"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8CE09-12D3-4EFF-9C80-6C439420DABD}" type="slidenum">
              <a:rPr lang="en-US" smtClean="0"/>
              <a:t>‹#›</a:t>
            </a:fld>
            <a:endParaRPr lang="en-US"/>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27962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92C6AA-A394-456D-91E3-1DDC93C2AC0B}"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8CE09-12D3-4EFF-9C80-6C439420DABD}" type="slidenum">
              <a:rPr lang="en-US" smtClean="0"/>
              <a:t>‹#›</a:t>
            </a:fld>
            <a:endParaRPr lang="en-US"/>
          </a:p>
        </p:txBody>
      </p:sp>
    </p:spTree>
    <p:extLst>
      <p:ext uri="{BB962C8B-B14F-4D97-AF65-F5344CB8AC3E}">
        <p14:creationId xmlns:p14="http://schemas.microsoft.com/office/powerpoint/2010/main" val="1475759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92C6AA-A394-456D-91E3-1DDC93C2AC0B}"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C8CE09-12D3-4EFF-9C80-6C439420DABD}" type="slidenum">
              <a:rPr lang="en-US" smtClean="0"/>
              <a:t>‹#›</a:t>
            </a:fld>
            <a:endParaRPr lang="en-US"/>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83348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B92C6AA-A394-456D-91E3-1DDC93C2AC0B}" type="datetimeFigureOut">
              <a:rPr lang="en-US" smtClean="0"/>
              <a:t>8/3/2025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C8CE09-12D3-4EFF-9C80-6C439420DABD}" type="slidenum">
              <a:rPr lang="en-US" smtClean="0"/>
              <a:t>‹#›</a:t>
            </a:fld>
            <a:endParaRPr lang="en-US"/>
          </a:p>
        </p:txBody>
      </p:sp>
    </p:spTree>
    <p:extLst>
      <p:ext uri="{BB962C8B-B14F-4D97-AF65-F5344CB8AC3E}">
        <p14:creationId xmlns:p14="http://schemas.microsoft.com/office/powerpoint/2010/main" val="2302302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92C6AA-A394-456D-91E3-1DDC93C2AC0B}" type="datetimeFigureOut">
              <a:rPr lang="en-US" smtClean="0"/>
              <a:t>8/3/2025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C8CE09-12D3-4EFF-9C80-6C439420DABD}" type="slidenum">
              <a:rPr lang="en-US" smtClean="0"/>
              <a:t>‹#›</a:t>
            </a:fld>
            <a:endParaRPr lang="en-US"/>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22349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B92C6AA-A394-456D-91E3-1DDC93C2AC0B}" type="datetimeFigureOut">
              <a:rPr lang="en-US" smtClean="0"/>
              <a:t>8/3/2025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C8CE09-12D3-4EFF-9C80-6C439420DABD}" type="slidenum">
              <a:rPr lang="en-US" smtClean="0"/>
              <a:t>‹#›</a:t>
            </a:fld>
            <a:endParaRPr lang="en-US"/>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353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92C6AA-A394-456D-91E3-1DDC93C2AC0B}" type="datetimeFigureOut">
              <a:rPr lang="en-US" smtClean="0"/>
              <a:t>8/3/2025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C8CE09-12D3-4EFF-9C80-6C439420DABD}" type="slidenum">
              <a:rPr lang="en-US" smtClean="0"/>
              <a:t>‹#›</a:t>
            </a:fld>
            <a:endParaRPr lang="en-US"/>
          </a:p>
        </p:txBody>
      </p:sp>
    </p:spTree>
    <p:extLst>
      <p:ext uri="{BB962C8B-B14F-4D97-AF65-F5344CB8AC3E}">
        <p14:creationId xmlns:p14="http://schemas.microsoft.com/office/powerpoint/2010/main" val="1452526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B92C6AA-A394-456D-91E3-1DDC93C2AC0B}" type="datetimeFigureOut">
              <a:rPr lang="en-US" smtClean="0"/>
              <a:t>8/3/2025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C8CE09-12D3-4EFF-9C80-6C439420DABD}" type="slidenum">
              <a:rPr lang="en-US" smtClean="0"/>
              <a:t>‹#›</a:t>
            </a:fld>
            <a:endParaRPr lang="en-US"/>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20565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B92C6AA-A394-456D-91E3-1DDC93C2AC0B}" type="datetimeFigureOut">
              <a:rPr lang="en-US" smtClean="0"/>
              <a:t>8/3/2025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C8CE09-12D3-4EFF-9C80-6C439420DABD}" type="slidenum">
              <a:rPr lang="en-US" smtClean="0"/>
              <a:t>‹#›</a:t>
            </a:fld>
            <a:endParaRPr lang="en-US"/>
          </a:p>
        </p:txBody>
      </p:sp>
    </p:spTree>
    <p:extLst>
      <p:ext uri="{BB962C8B-B14F-4D97-AF65-F5344CB8AC3E}">
        <p14:creationId xmlns:p14="http://schemas.microsoft.com/office/powerpoint/2010/main" val="8176268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B92C6AA-A394-456D-91E3-1DDC93C2AC0B}" type="datetimeFigureOut">
              <a:rPr lang="en-US" smtClean="0"/>
              <a:t>8/3/2025</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0C8CE09-12D3-4EFF-9C80-6C439420DABD}" type="slidenum">
              <a:rPr lang="en-US" smtClean="0"/>
              <a:t>‹#›</a:t>
            </a:fld>
            <a:endParaRPr lang="en-US"/>
          </a:p>
        </p:txBody>
      </p:sp>
    </p:spTree>
    <p:extLst>
      <p:ext uri="{BB962C8B-B14F-4D97-AF65-F5344CB8AC3E}">
        <p14:creationId xmlns:p14="http://schemas.microsoft.com/office/powerpoint/2010/main" val="1139755930"/>
      </p:ext>
    </p:extLst>
  </p:cSld>
  <p:clrMap bg1="lt1" tx1="dk1" bg2="lt2" tx2="dk2" accent1="accent1" accent2="accent2" accent3="accent3" accent4="accent4" accent5="accent5" accent6="accent6" hlink="hlink" folHlink="folHlink"/>
  <p:sldLayoutIdLst>
    <p:sldLayoutId id="2147484677" r:id="rId1"/>
    <p:sldLayoutId id="2147484678" r:id="rId2"/>
    <p:sldLayoutId id="2147484679" r:id="rId3"/>
    <p:sldLayoutId id="2147484680" r:id="rId4"/>
    <p:sldLayoutId id="2147484681" r:id="rId5"/>
    <p:sldLayoutId id="2147484682" r:id="rId6"/>
    <p:sldLayoutId id="2147484683" r:id="rId7"/>
    <p:sldLayoutId id="2147484684" r:id="rId8"/>
    <p:sldLayoutId id="2147484685" r:id="rId9"/>
    <p:sldLayoutId id="2147484686" r:id="rId10"/>
    <p:sldLayoutId id="2147484687" r:id="rId11"/>
    <p:sldLayoutId id="2147484688" r:id="rId12"/>
    <p:sldLayoutId id="2147484689" r:id="rId13"/>
    <p:sldLayoutId id="2147484690" r:id="rId14"/>
    <p:sldLayoutId id="2147484691" r:id="rId15"/>
    <p:sldLayoutId id="2147484692" r:id="rId16"/>
    <p:sldLayoutId id="2147484693"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C85469E-7B12-FA78-429C-66961EEA85CF}"/>
              </a:ext>
            </a:extLst>
          </p:cNvPr>
          <p:cNvPicPr>
            <a:picLocks noChangeAspect="1"/>
          </p:cNvPicPr>
          <p:nvPr/>
        </p:nvPicPr>
        <p:blipFill>
          <a:blip r:embed="rId3"/>
          <a:srcRect t="10500" r="2780" b="26384"/>
          <a:stretch>
            <a:fillRect/>
          </a:stretch>
        </p:blipFill>
        <p:spPr>
          <a:xfrm>
            <a:off x="855345" y="788670"/>
            <a:ext cx="10481310" cy="1394460"/>
          </a:xfrm>
          <a:prstGeom prst="rect">
            <a:avLst/>
          </a:prstGeom>
        </p:spPr>
      </p:pic>
      <p:sp>
        <p:nvSpPr>
          <p:cNvPr id="3" name="TextBox 2">
            <a:extLst>
              <a:ext uri="{FF2B5EF4-FFF2-40B4-BE49-F238E27FC236}">
                <a16:creationId xmlns:a16="http://schemas.microsoft.com/office/drawing/2014/main" id="{564BCB49-A332-3118-DCF3-3053D3A3FC8E}"/>
              </a:ext>
            </a:extLst>
          </p:cNvPr>
          <p:cNvSpPr txBox="1"/>
          <p:nvPr/>
        </p:nvSpPr>
        <p:spPr>
          <a:xfrm>
            <a:off x="1379421" y="2240681"/>
            <a:ext cx="9433159" cy="3970318"/>
          </a:xfrm>
          <a:prstGeom prst="rect">
            <a:avLst/>
          </a:prstGeom>
          <a:noFill/>
        </p:spPr>
        <p:txBody>
          <a:bodyPr wrap="square" rtlCol="0">
            <a:spAutoFit/>
          </a:bodyPr>
          <a:lstStyle/>
          <a:p>
            <a:pPr algn="ctr"/>
            <a:r>
              <a:rPr lang="en-US" sz="2800" b="1" u="sng" dirty="0">
                <a:solidFill>
                  <a:schemeClr val="accent5">
                    <a:lumMod val="75000"/>
                  </a:schemeClr>
                </a:solidFill>
              </a:rPr>
              <a:t>Neuro-Psych-Musculo-Skeletal-Derm</a:t>
            </a:r>
          </a:p>
          <a:p>
            <a:r>
              <a:rPr lang="en-US" sz="2800" b="1" dirty="0">
                <a:solidFill>
                  <a:schemeClr val="accent5">
                    <a:lumMod val="75000"/>
                  </a:schemeClr>
                </a:solidFill>
              </a:rPr>
              <a:t>Course Coordinators:</a:t>
            </a:r>
          </a:p>
          <a:p>
            <a:pPr lvl="1"/>
            <a:r>
              <a:rPr lang="en-US" sz="2800" b="1" dirty="0">
                <a:solidFill>
                  <a:schemeClr val="accent5">
                    <a:lumMod val="75000"/>
                  </a:schemeClr>
                </a:solidFill>
              </a:rPr>
              <a:t>Gloria Klapstein - Principal coordinator, Psychiatry</a:t>
            </a:r>
          </a:p>
          <a:p>
            <a:pPr lvl="1"/>
            <a:r>
              <a:rPr lang="en-US" sz="2800" b="1" dirty="0">
                <a:solidFill>
                  <a:schemeClr val="accent5">
                    <a:lumMod val="75000"/>
                  </a:schemeClr>
                </a:solidFill>
              </a:rPr>
              <a:t>Jason Massa - Neurology</a:t>
            </a:r>
          </a:p>
          <a:p>
            <a:pPr lvl="1"/>
            <a:r>
              <a:rPr lang="en-US" sz="2800" b="1" dirty="0">
                <a:solidFill>
                  <a:schemeClr val="accent5">
                    <a:lumMod val="75000"/>
                  </a:schemeClr>
                </a:solidFill>
              </a:rPr>
              <a:t>Bronwyn Sing - </a:t>
            </a:r>
            <a:r>
              <a:rPr lang="en-US" sz="2800" b="1" dirty="0" err="1">
                <a:solidFill>
                  <a:schemeClr val="accent5">
                    <a:lumMod val="75000"/>
                  </a:schemeClr>
                </a:solidFill>
              </a:rPr>
              <a:t>MSK</a:t>
            </a:r>
            <a:r>
              <a:rPr lang="en-US" sz="2800" b="1" dirty="0">
                <a:solidFill>
                  <a:schemeClr val="accent5">
                    <a:lumMod val="75000"/>
                  </a:schemeClr>
                </a:solidFill>
              </a:rPr>
              <a:t> med</a:t>
            </a:r>
          </a:p>
          <a:p>
            <a:pPr lvl="1"/>
            <a:r>
              <a:rPr lang="en-US" sz="2800" b="1" dirty="0">
                <a:solidFill>
                  <a:schemeClr val="accent5">
                    <a:lumMod val="75000"/>
                  </a:schemeClr>
                </a:solidFill>
              </a:rPr>
              <a:t>Laurena Dongmo Fotsing - Dermatology</a:t>
            </a:r>
          </a:p>
          <a:p>
            <a:pPr lvl="1"/>
            <a:endParaRPr lang="en-US" sz="2800" b="1" dirty="0">
              <a:solidFill>
                <a:schemeClr val="accent5">
                  <a:lumMod val="75000"/>
                </a:schemeClr>
              </a:solidFill>
            </a:endParaRPr>
          </a:p>
          <a:p>
            <a:r>
              <a:rPr lang="en-US" sz="2800" b="1" dirty="0">
                <a:solidFill>
                  <a:schemeClr val="accent5">
                    <a:lumMod val="75000"/>
                  </a:schemeClr>
                </a:solidFill>
              </a:rPr>
              <a:t>Schedule an appointment with Dr. Klapstein:</a:t>
            </a:r>
          </a:p>
          <a:p>
            <a:pPr lvl="1"/>
            <a:r>
              <a:rPr lang="en-US" sz="2800" b="1" dirty="0">
                <a:solidFill>
                  <a:schemeClr val="accent5">
                    <a:lumMod val="75000"/>
                  </a:schemeClr>
                </a:solidFill>
              </a:rPr>
              <a:t>https://</a:t>
            </a:r>
            <a:r>
              <a:rPr lang="en-US" sz="2800" b="1" dirty="0" err="1">
                <a:solidFill>
                  <a:schemeClr val="accent5">
                    <a:lumMod val="75000"/>
                  </a:schemeClr>
                </a:solidFill>
              </a:rPr>
              <a:t>calendly.com</a:t>
            </a:r>
            <a:r>
              <a:rPr lang="en-US" sz="2800" b="1" dirty="0">
                <a:solidFill>
                  <a:schemeClr val="accent5">
                    <a:lumMod val="75000"/>
                  </a:schemeClr>
                </a:solidFill>
              </a:rPr>
              <a:t>/</a:t>
            </a:r>
            <a:r>
              <a:rPr lang="en-US" sz="2800" b="1" dirty="0" err="1">
                <a:solidFill>
                  <a:schemeClr val="accent5">
                    <a:lumMod val="75000"/>
                  </a:schemeClr>
                </a:solidFill>
              </a:rPr>
              <a:t>gklapstein</a:t>
            </a:r>
            <a:endParaRPr lang="en-US" sz="2800" b="1" dirty="0">
              <a:solidFill>
                <a:schemeClr val="accent5">
                  <a:lumMod val="75000"/>
                </a:schemeClr>
              </a:solidFill>
            </a:endParaRPr>
          </a:p>
        </p:txBody>
      </p:sp>
    </p:spTree>
    <p:extLst>
      <p:ext uri="{BB962C8B-B14F-4D97-AF65-F5344CB8AC3E}">
        <p14:creationId xmlns:p14="http://schemas.microsoft.com/office/powerpoint/2010/main" val="3849191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E6089782-C717-601A-7B28-AA8ADA8C6A8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BC5E39F-5B92-FA51-E08F-3AB4C798FFBF}"/>
              </a:ext>
            </a:extLst>
          </p:cNvPr>
          <p:cNvPicPr>
            <a:picLocks noChangeAspect="1"/>
          </p:cNvPicPr>
          <p:nvPr/>
        </p:nvPicPr>
        <p:blipFill>
          <a:blip r:embed="rId3"/>
          <a:stretch>
            <a:fillRect/>
          </a:stretch>
        </p:blipFill>
        <p:spPr>
          <a:xfrm>
            <a:off x="6449376" y="539111"/>
            <a:ext cx="4414127" cy="5572931"/>
          </a:xfrm>
          <a:prstGeom prst="rect">
            <a:avLst/>
          </a:prstGeom>
        </p:spPr>
      </p:pic>
      <p:sp>
        <p:nvSpPr>
          <p:cNvPr id="8" name="TextBox 7">
            <a:extLst>
              <a:ext uri="{FF2B5EF4-FFF2-40B4-BE49-F238E27FC236}">
                <a16:creationId xmlns:a16="http://schemas.microsoft.com/office/drawing/2014/main" id="{C59D3271-6C3C-AF1B-AF26-0BD5CB760F20}"/>
              </a:ext>
            </a:extLst>
          </p:cNvPr>
          <p:cNvSpPr txBox="1"/>
          <p:nvPr/>
        </p:nvSpPr>
        <p:spPr>
          <a:xfrm>
            <a:off x="1179094" y="1143880"/>
            <a:ext cx="4836695" cy="4524315"/>
          </a:xfrm>
          <a:prstGeom prst="rect">
            <a:avLst/>
          </a:prstGeom>
          <a:noFill/>
        </p:spPr>
        <p:txBody>
          <a:bodyPr wrap="square" rtlCol="0">
            <a:spAutoFit/>
          </a:bodyPr>
          <a:lstStyle/>
          <a:p>
            <a:pPr marL="342900" indent="-342900">
              <a:buFont typeface="Arial" panose="020B0604020202020204" pitchFamily="34" charset="0"/>
              <a:buChar char="•"/>
            </a:pPr>
            <a:r>
              <a:rPr lang="en-US" sz="3200" b="1" dirty="0">
                <a:solidFill>
                  <a:schemeClr val="accent5">
                    <a:lumMod val="75000"/>
                  </a:schemeClr>
                </a:solidFill>
              </a:rPr>
              <a:t>Weekly Schedule Pages</a:t>
            </a:r>
          </a:p>
          <a:p>
            <a:pPr marL="342900" indent="-342900">
              <a:buFont typeface="Arial" panose="020B0604020202020204" pitchFamily="34" charset="0"/>
              <a:buChar char="•"/>
            </a:pPr>
            <a:r>
              <a:rPr lang="en-US" sz="3200" b="1" dirty="0">
                <a:solidFill>
                  <a:schemeClr val="accent5">
                    <a:lumMod val="75000"/>
                  </a:schemeClr>
                </a:solidFill>
              </a:rPr>
              <a:t>Official Google calendar</a:t>
            </a:r>
          </a:p>
          <a:p>
            <a:pPr marL="342900" indent="-342900">
              <a:buFont typeface="Arial" panose="020B0604020202020204" pitchFamily="34" charset="0"/>
              <a:buChar char="•"/>
            </a:pPr>
            <a:r>
              <a:rPr lang="en-US" sz="3200" b="1" dirty="0">
                <a:solidFill>
                  <a:schemeClr val="accent5">
                    <a:lumMod val="75000"/>
                  </a:schemeClr>
                </a:solidFill>
              </a:rPr>
              <a:t>Lecture recordings</a:t>
            </a:r>
          </a:p>
          <a:p>
            <a:pPr marL="342900" indent="-342900">
              <a:buFont typeface="Arial" panose="020B0604020202020204" pitchFamily="34" charset="0"/>
              <a:buChar char="•"/>
            </a:pPr>
            <a:r>
              <a:rPr lang="en-US" sz="3200" b="1" dirty="0">
                <a:solidFill>
                  <a:schemeClr val="accent5">
                    <a:lumMod val="75000"/>
                  </a:schemeClr>
                </a:solidFill>
              </a:rPr>
              <a:t>Exam Information Page</a:t>
            </a:r>
          </a:p>
          <a:p>
            <a:pPr marL="342900" indent="-342900">
              <a:buFont typeface="Arial" panose="020B0604020202020204" pitchFamily="34" charset="0"/>
              <a:buChar char="•"/>
            </a:pPr>
            <a:r>
              <a:rPr lang="en-US" sz="3200" b="1" dirty="0">
                <a:solidFill>
                  <a:schemeClr val="accent5">
                    <a:lumMod val="75000"/>
                  </a:schemeClr>
                </a:solidFill>
              </a:rPr>
              <a:t>Faculty pages</a:t>
            </a:r>
          </a:p>
          <a:p>
            <a:pPr marL="342900" indent="-342900">
              <a:buFont typeface="Arial" panose="020B0604020202020204" pitchFamily="34" charset="0"/>
              <a:buChar char="•"/>
            </a:pPr>
            <a:r>
              <a:rPr lang="en-US" sz="3200" b="1" dirty="0">
                <a:solidFill>
                  <a:schemeClr val="accent5">
                    <a:lumMod val="75000"/>
                  </a:schemeClr>
                </a:solidFill>
              </a:rPr>
              <a:t>Assignment due dates and answer keys</a:t>
            </a:r>
          </a:p>
          <a:p>
            <a:pPr marL="342900" indent="-342900">
              <a:buFont typeface="Arial" panose="020B0604020202020204" pitchFamily="34" charset="0"/>
              <a:buChar char="•"/>
            </a:pPr>
            <a:r>
              <a:rPr lang="en-US" sz="3200" b="1" dirty="0">
                <a:solidFill>
                  <a:schemeClr val="accent5">
                    <a:lumMod val="75000"/>
                  </a:schemeClr>
                </a:solidFill>
              </a:rPr>
              <a:t>Syllabus</a:t>
            </a:r>
          </a:p>
          <a:p>
            <a:pPr marL="342900" indent="-342900">
              <a:buFont typeface="Arial" panose="020B0604020202020204" pitchFamily="34" charset="0"/>
              <a:buChar char="•"/>
            </a:pPr>
            <a:r>
              <a:rPr lang="en-US" sz="3200" b="1" dirty="0">
                <a:solidFill>
                  <a:schemeClr val="accent5">
                    <a:lumMod val="75000"/>
                  </a:schemeClr>
                </a:solidFill>
              </a:rPr>
              <a:t>Canvas Calendar</a:t>
            </a:r>
          </a:p>
        </p:txBody>
      </p:sp>
      <p:sp>
        <p:nvSpPr>
          <p:cNvPr id="9" name="TextBox 8">
            <a:extLst>
              <a:ext uri="{FF2B5EF4-FFF2-40B4-BE49-F238E27FC236}">
                <a16:creationId xmlns:a16="http://schemas.microsoft.com/office/drawing/2014/main" id="{7586129A-D254-8674-56A4-D6D56E0C0165}"/>
              </a:ext>
            </a:extLst>
          </p:cNvPr>
          <p:cNvSpPr txBox="1"/>
          <p:nvPr/>
        </p:nvSpPr>
        <p:spPr>
          <a:xfrm>
            <a:off x="667173" y="503015"/>
            <a:ext cx="5946180" cy="923330"/>
          </a:xfrm>
          <a:prstGeom prst="rect">
            <a:avLst/>
          </a:prstGeom>
          <a:noFill/>
        </p:spPr>
        <p:txBody>
          <a:bodyPr wrap="none" rtlCol="0">
            <a:spAutoFit/>
          </a:bodyPr>
          <a:lstStyle/>
          <a:p>
            <a:r>
              <a:rPr lang="en-US" sz="5400" b="1" dirty="0">
                <a:solidFill>
                  <a:schemeClr val="accent5">
                    <a:lumMod val="75000"/>
                  </a:schemeClr>
                </a:solidFill>
              </a:rPr>
              <a:t>Canvas Home Page</a:t>
            </a:r>
          </a:p>
        </p:txBody>
      </p:sp>
      <p:sp>
        <p:nvSpPr>
          <p:cNvPr id="15" name="Rectangle 14">
            <a:extLst>
              <a:ext uri="{FF2B5EF4-FFF2-40B4-BE49-F238E27FC236}">
                <a16:creationId xmlns:a16="http://schemas.microsoft.com/office/drawing/2014/main" id="{6C0975A7-F782-BD89-06D9-27AA86F39CE0}"/>
              </a:ext>
            </a:extLst>
          </p:cNvPr>
          <p:cNvSpPr/>
          <p:nvPr/>
        </p:nvSpPr>
        <p:spPr>
          <a:xfrm>
            <a:off x="7315200" y="2310581"/>
            <a:ext cx="3509962" cy="42785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11CB07B-FFB6-EED1-4118-9B43BECB65DF}"/>
              </a:ext>
            </a:extLst>
          </p:cNvPr>
          <p:cNvSpPr/>
          <p:nvPr/>
        </p:nvSpPr>
        <p:spPr>
          <a:xfrm>
            <a:off x="7315200" y="2838770"/>
            <a:ext cx="3509962" cy="177133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38DF55D-6D21-8959-A9A9-000CC5889A0E}"/>
              </a:ext>
            </a:extLst>
          </p:cNvPr>
          <p:cNvSpPr/>
          <p:nvPr/>
        </p:nvSpPr>
        <p:spPr>
          <a:xfrm>
            <a:off x="7909852" y="1957389"/>
            <a:ext cx="848386" cy="26269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53B311A-217A-3218-147C-BCD598B53E5F}"/>
              </a:ext>
            </a:extLst>
          </p:cNvPr>
          <p:cNvSpPr/>
          <p:nvPr/>
        </p:nvSpPr>
        <p:spPr>
          <a:xfrm>
            <a:off x="8758238" y="1957387"/>
            <a:ext cx="466725" cy="26269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7038318-2F9E-15AF-3853-B10E2FB1BAE8}"/>
              </a:ext>
            </a:extLst>
          </p:cNvPr>
          <p:cNvSpPr/>
          <p:nvPr/>
        </p:nvSpPr>
        <p:spPr>
          <a:xfrm>
            <a:off x="9224963" y="1956459"/>
            <a:ext cx="990600" cy="25379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30757F2-1AAB-670E-80ED-8324E7FE957C}"/>
              </a:ext>
            </a:extLst>
          </p:cNvPr>
          <p:cNvSpPr/>
          <p:nvPr/>
        </p:nvSpPr>
        <p:spPr>
          <a:xfrm>
            <a:off x="6740724" y="1278615"/>
            <a:ext cx="279767" cy="10339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D590595-8C1D-17AF-4629-747C5402AE74}"/>
              </a:ext>
            </a:extLst>
          </p:cNvPr>
          <p:cNvSpPr/>
          <p:nvPr/>
        </p:nvSpPr>
        <p:spPr>
          <a:xfrm>
            <a:off x="6493443" y="1134354"/>
            <a:ext cx="211242" cy="17851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46C34EE-E49A-4825-B312-50FDA200CB3A}"/>
              </a:ext>
            </a:extLst>
          </p:cNvPr>
          <p:cNvSpPr/>
          <p:nvPr/>
        </p:nvSpPr>
        <p:spPr>
          <a:xfrm>
            <a:off x="7315200" y="4658045"/>
            <a:ext cx="3509962" cy="135699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820569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6A64849-E1C3-1E2A-02E8-00E5DF8D98E6}"/>
              </a:ext>
            </a:extLst>
          </p:cNvPr>
          <p:cNvPicPr>
            <a:picLocks noChangeAspect="1"/>
          </p:cNvPicPr>
          <p:nvPr/>
        </p:nvPicPr>
        <p:blipFill>
          <a:blip r:embed="rId3"/>
          <a:srcRect b="15711"/>
          <a:stretch>
            <a:fillRect/>
          </a:stretch>
        </p:blipFill>
        <p:spPr>
          <a:xfrm>
            <a:off x="538493" y="505947"/>
            <a:ext cx="5557507" cy="5780553"/>
          </a:xfrm>
          <a:prstGeom prst="rect">
            <a:avLst/>
          </a:prstGeom>
        </p:spPr>
      </p:pic>
      <p:sp>
        <p:nvSpPr>
          <p:cNvPr id="2" name="TextBox 1">
            <a:extLst>
              <a:ext uri="{FF2B5EF4-FFF2-40B4-BE49-F238E27FC236}">
                <a16:creationId xmlns:a16="http://schemas.microsoft.com/office/drawing/2014/main" id="{564BCB49-A332-3118-DCF3-3053D3A3FC8E}"/>
              </a:ext>
            </a:extLst>
          </p:cNvPr>
          <p:cNvSpPr txBox="1"/>
          <p:nvPr/>
        </p:nvSpPr>
        <p:spPr>
          <a:xfrm>
            <a:off x="4471737" y="338564"/>
            <a:ext cx="7041864" cy="923330"/>
          </a:xfrm>
          <a:prstGeom prst="rect">
            <a:avLst/>
          </a:prstGeom>
          <a:noFill/>
        </p:spPr>
        <p:txBody>
          <a:bodyPr wrap="none" rtlCol="0">
            <a:spAutoFit/>
          </a:bodyPr>
          <a:lstStyle/>
          <a:p>
            <a:r>
              <a:rPr lang="en-US" sz="5400" b="1" dirty="0">
                <a:solidFill>
                  <a:schemeClr val="accent5">
                    <a:lumMod val="75000"/>
                  </a:schemeClr>
                </a:solidFill>
              </a:rPr>
              <a:t>Weekly Schedule Pages</a:t>
            </a:r>
          </a:p>
        </p:txBody>
      </p:sp>
      <p:sp>
        <p:nvSpPr>
          <p:cNvPr id="5" name="TextBox 4">
            <a:extLst>
              <a:ext uri="{FF2B5EF4-FFF2-40B4-BE49-F238E27FC236}">
                <a16:creationId xmlns:a16="http://schemas.microsoft.com/office/drawing/2014/main" id="{27198173-B009-9548-6CEB-B70FB1CA803B}"/>
              </a:ext>
            </a:extLst>
          </p:cNvPr>
          <p:cNvSpPr txBox="1"/>
          <p:nvPr/>
        </p:nvSpPr>
        <p:spPr>
          <a:xfrm>
            <a:off x="5953125" y="1098800"/>
            <a:ext cx="5645318" cy="5663089"/>
          </a:xfrm>
          <a:prstGeom prst="rect">
            <a:avLst/>
          </a:prstGeom>
          <a:noFill/>
        </p:spPr>
        <p:txBody>
          <a:bodyPr wrap="square" rtlCol="0">
            <a:spAutoFit/>
          </a:bodyPr>
          <a:lstStyle/>
          <a:p>
            <a:pPr marL="342900" indent="-342900">
              <a:buFont typeface="Arial" panose="020B0604020202020204" pitchFamily="34" charset="0"/>
              <a:buChar char="•"/>
            </a:pPr>
            <a:r>
              <a:rPr lang="en-US" sz="3200" b="1" dirty="0">
                <a:solidFill>
                  <a:schemeClr val="accent5">
                    <a:lumMod val="75000"/>
                  </a:schemeClr>
                </a:solidFill>
              </a:rPr>
              <a:t>Hyperlinks to</a:t>
            </a:r>
          </a:p>
          <a:p>
            <a:pPr marL="800100" lvl="1" indent="-342900">
              <a:buFont typeface="Arial" panose="020B0604020202020204" pitchFamily="34" charset="0"/>
              <a:buChar char="•"/>
            </a:pPr>
            <a:r>
              <a:rPr lang="en-US" sz="3200" b="1" dirty="0">
                <a:solidFill>
                  <a:schemeClr val="accent5">
                    <a:lumMod val="75000"/>
                  </a:schemeClr>
                </a:solidFill>
              </a:rPr>
              <a:t>Zoom session</a:t>
            </a:r>
          </a:p>
          <a:p>
            <a:pPr marL="800100" lvl="1" indent="-342900">
              <a:buFont typeface="Arial" panose="020B0604020202020204" pitchFamily="34" charset="0"/>
              <a:buChar char="•"/>
            </a:pPr>
            <a:r>
              <a:rPr lang="en-US" sz="3200" b="1" dirty="0">
                <a:solidFill>
                  <a:schemeClr val="accent5">
                    <a:lumMod val="75000"/>
                  </a:schemeClr>
                </a:solidFill>
              </a:rPr>
              <a:t>Lecture page</a:t>
            </a:r>
          </a:p>
          <a:p>
            <a:pPr marL="800100" lvl="1" indent="-342900">
              <a:buFont typeface="Arial" panose="020B0604020202020204" pitchFamily="34" charset="0"/>
              <a:buChar char="•"/>
            </a:pPr>
            <a:r>
              <a:rPr lang="en-US" sz="3200" b="1" dirty="0">
                <a:solidFill>
                  <a:schemeClr val="accent5">
                    <a:lumMod val="75000"/>
                  </a:schemeClr>
                </a:solidFill>
              </a:rPr>
              <a:t>Faculty Page</a:t>
            </a:r>
          </a:p>
          <a:p>
            <a:pPr marL="342900" indent="-342900">
              <a:buFont typeface="Arial" panose="020B0604020202020204" pitchFamily="34" charset="0"/>
              <a:buChar char="•"/>
            </a:pPr>
            <a:r>
              <a:rPr lang="en-US" sz="3200" b="1" dirty="0">
                <a:solidFill>
                  <a:schemeClr val="accent5">
                    <a:lumMod val="75000"/>
                  </a:schemeClr>
                </a:solidFill>
              </a:rPr>
              <a:t>Groups are color coded</a:t>
            </a:r>
          </a:p>
          <a:p>
            <a:pPr marL="342900" indent="-342900">
              <a:buFont typeface="Arial" panose="020B0604020202020204" pitchFamily="34" charset="0"/>
              <a:buChar char="•"/>
            </a:pPr>
            <a:r>
              <a:rPr lang="en-US" sz="3200" b="1" dirty="0">
                <a:solidFill>
                  <a:schemeClr val="accent5">
                    <a:lumMod val="75000"/>
                  </a:schemeClr>
                </a:solidFill>
              </a:rPr>
              <a:t>Icons:</a:t>
            </a:r>
          </a:p>
          <a:p>
            <a:pPr marL="342900" indent="-342900">
              <a:buFont typeface="Arial" panose="020B0604020202020204" pitchFamily="34" charset="0"/>
              <a:buChar char="•"/>
            </a:pPr>
            <a:r>
              <a:rPr lang="en-US" sz="2000" b="1" dirty="0">
                <a:solidFill>
                  <a:schemeClr val="accent5">
                    <a:lumMod val="75000"/>
                  </a:schemeClr>
                </a:solidFill>
              </a:rPr>
              <a:t>Directed Study</a:t>
            </a:r>
          </a:p>
          <a:p>
            <a:pPr marL="342900" indent="-342900">
              <a:buFont typeface="Arial" panose="020B0604020202020204" pitchFamily="34" charset="0"/>
              <a:buChar char="•"/>
            </a:pPr>
            <a:endParaRPr lang="en-US" sz="2000" b="1" dirty="0">
              <a:solidFill>
                <a:schemeClr val="accent5">
                  <a:lumMod val="75000"/>
                </a:schemeClr>
              </a:solidFill>
            </a:endParaRPr>
          </a:p>
          <a:p>
            <a:pPr marL="342900" indent="-342900">
              <a:buFont typeface="Arial" panose="020B0604020202020204" pitchFamily="34" charset="0"/>
              <a:buChar char="•"/>
            </a:pPr>
            <a:r>
              <a:rPr lang="en-US" sz="2000" b="1" dirty="0" err="1">
                <a:solidFill>
                  <a:schemeClr val="accent5">
                    <a:lumMod val="75000"/>
                  </a:schemeClr>
                </a:solidFill>
              </a:rPr>
              <a:t>Campus+Live</a:t>
            </a:r>
            <a:r>
              <a:rPr lang="en-US" sz="2000" b="1" dirty="0">
                <a:solidFill>
                  <a:schemeClr val="accent5">
                    <a:lumMod val="75000"/>
                  </a:schemeClr>
                </a:solidFill>
              </a:rPr>
              <a:t> Zoom</a:t>
            </a:r>
          </a:p>
          <a:p>
            <a:pPr marL="342900" indent="-342900">
              <a:buFont typeface="Arial" panose="020B0604020202020204" pitchFamily="34" charset="0"/>
              <a:buChar char="•"/>
            </a:pPr>
            <a:endParaRPr lang="en-US" sz="2000" b="1" dirty="0">
              <a:solidFill>
                <a:schemeClr val="accent5">
                  <a:lumMod val="75000"/>
                </a:schemeClr>
              </a:solidFill>
            </a:endParaRPr>
          </a:p>
          <a:p>
            <a:pPr marL="342900" indent="-342900">
              <a:buFont typeface="Arial" panose="020B0604020202020204" pitchFamily="34" charset="0"/>
              <a:buChar char="•"/>
            </a:pPr>
            <a:r>
              <a:rPr lang="en-US" sz="2000" b="1" dirty="0">
                <a:solidFill>
                  <a:schemeClr val="accent5">
                    <a:lumMod val="75000"/>
                  </a:schemeClr>
                </a:solidFill>
              </a:rPr>
              <a:t>Zoom only</a:t>
            </a:r>
          </a:p>
          <a:p>
            <a:pPr marL="342900" indent="-342900">
              <a:buFont typeface="Arial" panose="020B0604020202020204" pitchFamily="34" charset="0"/>
              <a:buChar char="•"/>
            </a:pPr>
            <a:endParaRPr lang="en-US" sz="2000" b="1" dirty="0">
              <a:solidFill>
                <a:schemeClr val="accent5">
                  <a:lumMod val="75000"/>
                </a:schemeClr>
              </a:solidFill>
            </a:endParaRPr>
          </a:p>
          <a:p>
            <a:pPr marL="342900" indent="-342900">
              <a:buFont typeface="Arial" panose="020B0604020202020204" pitchFamily="34" charset="0"/>
              <a:buChar char="•"/>
            </a:pPr>
            <a:r>
              <a:rPr lang="en-US" sz="2000" b="1" dirty="0">
                <a:solidFill>
                  <a:schemeClr val="accent5">
                    <a:lumMod val="75000"/>
                  </a:schemeClr>
                </a:solidFill>
              </a:rPr>
              <a:t>Campus only</a:t>
            </a:r>
          </a:p>
          <a:p>
            <a:pPr lvl="1"/>
            <a:endParaRPr lang="en-US" sz="3200" b="1" dirty="0">
              <a:solidFill>
                <a:schemeClr val="accent5">
                  <a:lumMod val="75000"/>
                </a:schemeClr>
              </a:solidFill>
            </a:endParaRPr>
          </a:p>
        </p:txBody>
      </p:sp>
      <p:sp>
        <p:nvSpPr>
          <p:cNvPr id="6" name="TextBox 5">
            <a:extLst>
              <a:ext uri="{FF2B5EF4-FFF2-40B4-BE49-F238E27FC236}">
                <a16:creationId xmlns:a16="http://schemas.microsoft.com/office/drawing/2014/main" id="{C5B79C28-7172-D584-E440-CBC95775E12C}"/>
              </a:ext>
            </a:extLst>
          </p:cNvPr>
          <p:cNvSpPr txBox="1"/>
          <p:nvPr/>
        </p:nvSpPr>
        <p:spPr>
          <a:xfrm>
            <a:off x="9178128" y="1361270"/>
            <a:ext cx="3210716" cy="1200329"/>
          </a:xfrm>
          <a:prstGeom prst="rect">
            <a:avLst/>
          </a:prstGeom>
          <a:noFill/>
        </p:spPr>
        <p:txBody>
          <a:bodyPr wrap="square" rtlCol="0">
            <a:spAutoFit/>
          </a:bodyPr>
          <a:lstStyle/>
          <a:p>
            <a:pPr algn="ctr"/>
            <a:r>
              <a:rPr lang="en-US" dirty="0">
                <a:solidFill>
                  <a:srgbClr val="FF0000"/>
                </a:solidFill>
              </a:rPr>
              <a:t>Zoom Passcode </a:t>
            </a:r>
          </a:p>
          <a:p>
            <a:pPr algn="ctr"/>
            <a:r>
              <a:rPr lang="en-US" dirty="0">
                <a:solidFill>
                  <a:srgbClr val="FF0000"/>
                </a:solidFill>
              </a:rPr>
              <a:t>for all sessions:</a:t>
            </a:r>
          </a:p>
          <a:p>
            <a:pPr algn="ctr"/>
            <a:r>
              <a:rPr lang="en-US" sz="3600" dirty="0" err="1">
                <a:solidFill>
                  <a:srgbClr val="FF0000"/>
                </a:solidFill>
              </a:rPr>
              <a:t>npmsd</a:t>
            </a:r>
            <a:endParaRPr lang="en-US" sz="3600" dirty="0">
              <a:solidFill>
                <a:srgbClr val="FF0000"/>
              </a:solidFill>
            </a:endParaRPr>
          </a:p>
        </p:txBody>
      </p:sp>
      <p:sp>
        <p:nvSpPr>
          <p:cNvPr id="12" name="AutoShape 2">
            <a:extLst>
              <a:ext uri="{FF2B5EF4-FFF2-40B4-BE49-F238E27FC236}">
                <a16:creationId xmlns:a16="http://schemas.microsoft.com/office/drawing/2014/main" id="{B6C3297F-22D9-1282-4275-00E037C840DE}"/>
              </a:ext>
            </a:extLst>
          </p:cNvPr>
          <p:cNvSpPr>
            <a:spLocks noChangeAspect="1" noChangeArrowheads="1"/>
          </p:cNvSpPr>
          <p:nvPr/>
        </p:nvSpPr>
        <p:spPr bwMode="auto">
          <a:xfrm>
            <a:off x="5953125" y="3286125"/>
            <a:ext cx="285750" cy="2857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3" name="Picture 12">
            <a:extLst>
              <a:ext uri="{FF2B5EF4-FFF2-40B4-BE49-F238E27FC236}">
                <a16:creationId xmlns:a16="http://schemas.microsoft.com/office/drawing/2014/main" id="{27A589BB-7EE5-CB53-0FFC-C44F8AF1916E}"/>
              </a:ext>
            </a:extLst>
          </p:cNvPr>
          <p:cNvPicPr>
            <a:picLocks noChangeAspect="1"/>
          </p:cNvPicPr>
          <p:nvPr/>
        </p:nvPicPr>
        <p:blipFill>
          <a:blip r:embed="rId4"/>
          <a:stretch>
            <a:fillRect/>
          </a:stretch>
        </p:blipFill>
        <p:spPr>
          <a:xfrm>
            <a:off x="8047120" y="3895161"/>
            <a:ext cx="685801" cy="685801"/>
          </a:xfrm>
          <a:prstGeom prst="rect">
            <a:avLst/>
          </a:prstGeom>
        </p:spPr>
      </p:pic>
      <p:pic>
        <p:nvPicPr>
          <p:cNvPr id="24" name="Picture 23">
            <a:extLst>
              <a:ext uri="{FF2B5EF4-FFF2-40B4-BE49-F238E27FC236}">
                <a16:creationId xmlns:a16="http://schemas.microsoft.com/office/drawing/2014/main" id="{891A8202-5FC5-4CF3-46C1-FC6AAD0474E6}"/>
              </a:ext>
            </a:extLst>
          </p:cNvPr>
          <p:cNvPicPr>
            <a:picLocks noChangeAspect="1"/>
          </p:cNvPicPr>
          <p:nvPr/>
        </p:nvPicPr>
        <p:blipFill>
          <a:blip r:embed="rId5"/>
          <a:stretch>
            <a:fillRect/>
          </a:stretch>
        </p:blipFill>
        <p:spPr>
          <a:xfrm>
            <a:off x="7911126" y="5911600"/>
            <a:ext cx="1267002" cy="333422"/>
          </a:xfrm>
          <a:prstGeom prst="rect">
            <a:avLst/>
          </a:prstGeom>
        </p:spPr>
      </p:pic>
      <p:pic>
        <p:nvPicPr>
          <p:cNvPr id="26" name="Picture 25">
            <a:extLst>
              <a:ext uri="{FF2B5EF4-FFF2-40B4-BE49-F238E27FC236}">
                <a16:creationId xmlns:a16="http://schemas.microsoft.com/office/drawing/2014/main" id="{24CD176F-A4FD-6F9A-8D16-43752A375C01}"/>
              </a:ext>
            </a:extLst>
          </p:cNvPr>
          <p:cNvPicPr>
            <a:picLocks noChangeAspect="1"/>
          </p:cNvPicPr>
          <p:nvPr/>
        </p:nvPicPr>
        <p:blipFill>
          <a:blip r:embed="rId6"/>
          <a:stretch>
            <a:fillRect/>
          </a:stretch>
        </p:blipFill>
        <p:spPr>
          <a:xfrm>
            <a:off x="8713871" y="4680338"/>
            <a:ext cx="1648055" cy="352474"/>
          </a:xfrm>
          <a:prstGeom prst="rect">
            <a:avLst/>
          </a:prstGeom>
        </p:spPr>
      </p:pic>
      <p:pic>
        <p:nvPicPr>
          <p:cNvPr id="29" name="Picture 28">
            <a:extLst>
              <a:ext uri="{FF2B5EF4-FFF2-40B4-BE49-F238E27FC236}">
                <a16:creationId xmlns:a16="http://schemas.microsoft.com/office/drawing/2014/main" id="{5C41F779-6D59-F678-B888-C9881E0DA9BC}"/>
              </a:ext>
            </a:extLst>
          </p:cNvPr>
          <p:cNvPicPr>
            <a:picLocks noChangeAspect="1"/>
          </p:cNvPicPr>
          <p:nvPr/>
        </p:nvPicPr>
        <p:blipFill>
          <a:blip r:embed="rId7"/>
          <a:stretch>
            <a:fillRect/>
          </a:stretch>
        </p:blipFill>
        <p:spPr>
          <a:xfrm>
            <a:off x="7611618" y="5229289"/>
            <a:ext cx="724001" cy="428685"/>
          </a:xfrm>
          <a:prstGeom prst="rect">
            <a:avLst/>
          </a:prstGeom>
        </p:spPr>
      </p:pic>
    </p:spTree>
    <p:extLst>
      <p:ext uri="{BB962C8B-B14F-4D97-AF65-F5344CB8AC3E}">
        <p14:creationId xmlns:p14="http://schemas.microsoft.com/office/powerpoint/2010/main" val="1018766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2B03ABD-0C2C-3598-2290-4A9F03BE0DAD}"/>
              </a:ext>
            </a:extLst>
          </p:cNvPr>
          <p:cNvPicPr>
            <a:picLocks noChangeAspect="1"/>
          </p:cNvPicPr>
          <p:nvPr/>
        </p:nvPicPr>
        <p:blipFill>
          <a:blip r:embed="rId3"/>
          <a:stretch>
            <a:fillRect/>
          </a:stretch>
        </p:blipFill>
        <p:spPr>
          <a:xfrm>
            <a:off x="948196" y="455147"/>
            <a:ext cx="3523541" cy="5939683"/>
          </a:xfrm>
          <a:prstGeom prst="rect">
            <a:avLst/>
          </a:prstGeom>
        </p:spPr>
      </p:pic>
      <p:sp>
        <p:nvSpPr>
          <p:cNvPr id="5" name="TextBox 4">
            <a:extLst>
              <a:ext uri="{FF2B5EF4-FFF2-40B4-BE49-F238E27FC236}">
                <a16:creationId xmlns:a16="http://schemas.microsoft.com/office/drawing/2014/main" id="{27198173-B009-9548-6CEB-B70FB1CA803B}"/>
              </a:ext>
            </a:extLst>
          </p:cNvPr>
          <p:cNvSpPr txBox="1"/>
          <p:nvPr/>
        </p:nvSpPr>
        <p:spPr>
          <a:xfrm>
            <a:off x="4152900" y="1098800"/>
            <a:ext cx="7445543" cy="4832092"/>
          </a:xfrm>
          <a:prstGeom prst="rect">
            <a:avLst/>
          </a:prstGeom>
          <a:noFill/>
        </p:spPr>
        <p:txBody>
          <a:bodyPr wrap="square" rtlCol="0">
            <a:spAutoFit/>
          </a:bodyPr>
          <a:lstStyle/>
          <a:p>
            <a:pPr marL="342900" indent="-342900">
              <a:buFont typeface="Arial" panose="020B0604020202020204" pitchFamily="34" charset="0"/>
              <a:buChar char="•"/>
            </a:pPr>
            <a:r>
              <a:rPr lang="en-US" sz="2800" b="1" dirty="0">
                <a:solidFill>
                  <a:schemeClr val="accent5">
                    <a:lumMod val="75000"/>
                  </a:schemeClr>
                </a:solidFill>
              </a:rPr>
              <a:t>Date and weighting of exam</a:t>
            </a:r>
          </a:p>
          <a:p>
            <a:pPr marL="342900" indent="-342900">
              <a:buFont typeface="Arial" panose="020B0604020202020204" pitchFamily="34" charset="0"/>
              <a:buChar char="•"/>
            </a:pPr>
            <a:r>
              <a:rPr lang="en-US" sz="2800" b="1" dirty="0">
                <a:solidFill>
                  <a:schemeClr val="accent5">
                    <a:lumMod val="75000"/>
                  </a:schemeClr>
                </a:solidFill>
              </a:rPr>
              <a:t>Actual start time may differ - Extra time reserved on official calendar</a:t>
            </a:r>
          </a:p>
          <a:p>
            <a:pPr marL="342900" indent="-342900">
              <a:buFont typeface="Arial" panose="020B0604020202020204" pitchFamily="34" charset="0"/>
              <a:buChar char="•"/>
            </a:pPr>
            <a:r>
              <a:rPr lang="en-US" sz="2800" b="1" dirty="0">
                <a:solidFill>
                  <a:schemeClr val="accent5">
                    <a:lumMod val="75000"/>
                  </a:schemeClr>
                </a:solidFill>
              </a:rPr>
              <a:t>Some exams include </a:t>
            </a:r>
            <a:r>
              <a:rPr lang="en-US" sz="2800" b="1" dirty="0" err="1">
                <a:solidFill>
                  <a:schemeClr val="accent5">
                    <a:lumMod val="75000"/>
                  </a:schemeClr>
                </a:solidFill>
              </a:rPr>
              <a:t>OD3</a:t>
            </a:r>
            <a:r>
              <a:rPr lang="en-US" sz="2800" b="1" dirty="0">
                <a:solidFill>
                  <a:schemeClr val="accent5">
                    <a:lumMod val="75000"/>
                  </a:schemeClr>
                </a:solidFill>
              </a:rPr>
              <a:t>/</a:t>
            </a:r>
            <a:r>
              <a:rPr lang="en-US" sz="2800" b="1" dirty="0" err="1">
                <a:solidFill>
                  <a:schemeClr val="accent5">
                    <a:lumMod val="75000"/>
                  </a:schemeClr>
                </a:solidFill>
              </a:rPr>
              <a:t>OPP3</a:t>
            </a:r>
            <a:r>
              <a:rPr lang="en-US" sz="2800" b="1" dirty="0">
                <a:solidFill>
                  <a:schemeClr val="accent5">
                    <a:lumMod val="75000"/>
                  </a:schemeClr>
                </a:solidFill>
              </a:rPr>
              <a:t>  Qs</a:t>
            </a:r>
          </a:p>
          <a:p>
            <a:pPr marL="800100" lvl="1" indent="-342900">
              <a:buFont typeface="Arial" panose="020B0604020202020204" pitchFamily="34" charset="0"/>
              <a:buChar char="•"/>
            </a:pPr>
            <a:r>
              <a:rPr lang="en-US" sz="2800" b="1" dirty="0" err="1">
                <a:solidFill>
                  <a:schemeClr val="accent5">
                    <a:lumMod val="75000"/>
                  </a:schemeClr>
                </a:solidFill>
              </a:rPr>
              <a:t>OD3</a:t>
            </a:r>
            <a:r>
              <a:rPr lang="en-US" sz="2800" b="1" dirty="0">
                <a:solidFill>
                  <a:schemeClr val="accent5">
                    <a:lumMod val="75000"/>
                  </a:schemeClr>
                </a:solidFill>
              </a:rPr>
              <a:t> points go to </a:t>
            </a:r>
            <a:r>
              <a:rPr lang="en-US" sz="2800" b="1" dirty="0" err="1">
                <a:solidFill>
                  <a:schemeClr val="accent5">
                    <a:lumMod val="75000"/>
                  </a:schemeClr>
                </a:solidFill>
              </a:rPr>
              <a:t>OD3</a:t>
            </a:r>
            <a:r>
              <a:rPr lang="en-US" sz="2800" b="1" dirty="0">
                <a:solidFill>
                  <a:schemeClr val="accent5">
                    <a:lumMod val="75000"/>
                  </a:schemeClr>
                </a:solidFill>
              </a:rPr>
              <a:t> gradebook   </a:t>
            </a:r>
          </a:p>
          <a:p>
            <a:pPr marL="342900" indent="-342900">
              <a:buFont typeface="Arial" panose="020B0604020202020204" pitchFamily="34" charset="0"/>
              <a:buChar char="•"/>
            </a:pPr>
            <a:r>
              <a:rPr lang="en-US" sz="2800" b="1" dirty="0">
                <a:solidFill>
                  <a:schemeClr val="accent5">
                    <a:lumMod val="75000"/>
                  </a:schemeClr>
                </a:solidFill>
              </a:rPr>
              <a:t>  # of questions, length of exam, and threads will appear after the exam is made and edited.</a:t>
            </a:r>
          </a:p>
          <a:p>
            <a:pPr marL="342900" indent="-342900">
              <a:buFont typeface="Arial" panose="020B0604020202020204" pitchFamily="34" charset="0"/>
              <a:buChar char="•"/>
            </a:pPr>
            <a:r>
              <a:rPr lang="en-US" sz="2800" b="1" dirty="0">
                <a:solidFill>
                  <a:schemeClr val="accent5">
                    <a:lumMod val="75000"/>
                  </a:schemeClr>
                </a:solidFill>
              </a:rPr>
              <a:t>Examsoft exams are in-person, on-campus</a:t>
            </a:r>
          </a:p>
          <a:p>
            <a:pPr marL="342900" indent="-342900">
              <a:buFont typeface="Arial" panose="020B0604020202020204" pitchFamily="34" charset="0"/>
              <a:buChar char="•"/>
            </a:pPr>
            <a:r>
              <a:rPr lang="en-US" sz="2800" b="1" dirty="0">
                <a:solidFill>
                  <a:schemeClr val="accent5">
                    <a:lumMod val="75000"/>
                  </a:schemeClr>
                </a:solidFill>
              </a:rPr>
              <a:t>Excused absences need to be cleared by Academic Affairs </a:t>
            </a:r>
            <a:r>
              <a:rPr lang="en-US" sz="2800" b="1" u="sng" dirty="0">
                <a:solidFill>
                  <a:schemeClr val="accent5">
                    <a:lumMod val="75000"/>
                  </a:schemeClr>
                </a:solidFill>
              </a:rPr>
              <a:t>before</a:t>
            </a:r>
            <a:r>
              <a:rPr lang="en-US" sz="2800" b="1" dirty="0">
                <a:solidFill>
                  <a:schemeClr val="accent5">
                    <a:lumMod val="75000"/>
                  </a:schemeClr>
                </a:solidFill>
              </a:rPr>
              <a:t> a make-up exam can be offered</a:t>
            </a:r>
          </a:p>
        </p:txBody>
      </p:sp>
      <p:sp>
        <p:nvSpPr>
          <p:cNvPr id="2" name="TextBox 1">
            <a:extLst>
              <a:ext uri="{FF2B5EF4-FFF2-40B4-BE49-F238E27FC236}">
                <a16:creationId xmlns:a16="http://schemas.microsoft.com/office/drawing/2014/main" id="{564BCB49-A332-3118-DCF3-3053D3A3FC8E}"/>
              </a:ext>
            </a:extLst>
          </p:cNvPr>
          <p:cNvSpPr txBox="1"/>
          <p:nvPr/>
        </p:nvSpPr>
        <p:spPr>
          <a:xfrm>
            <a:off x="4281237" y="338564"/>
            <a:ext cx="7311810" cy="923330"/>
          </a:xfrm>
          <a:prstGeom prst="rect">
            <a:avLst/>
          </a:prstGeom>
          <a:noFill/>
        </p:spPr>
        <p:txBody>
          <a:bodyPr wrap="none" rtlCol="0">
            <a:spAutoFit/>
          </a:bodyPr>
          <a:lstStyle/>
          <a:p>
            <a:r>
              <a:rPr lang="en-US" sz="5400" b="1" dirty="0">
                <a:solidFill>
                  <a:schemeClr val="accent5">
                    <a:lumMod val="75000"/>
                  </a:schemeClr>
                </a:solidFill>
              </a:rPr>
              <a:t>Exam Information Page</a:t>
            </a:r>
          </a:p>
        </p:txBody>
      </p:sp>
    </p:spTree>
    <p:extLst>
      <p:ext uri="{BB962C8B-B14F-4D97-AF65-F5344CB8AC3E}">
        <p14:creationId xmlns:p14="http://schemas.microsoft.com/office/powerpoint/2010/main" val="1405656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4BCB49-A332-3118-DCF3-3053D3A3FC8E}"/>
              </a:ext>
            </a:extLst>
          </p:cNvPr>
          <p:cNvSpPr txBox="1"/>
          <p:nvPr/>
        </p:nvSpPr>
        <p:spPr>
          <a:xfrm>
            <a:off x="4949896" y="619977"/>
            <a:ext cx="2226892" cy="923330"/>
          </a:xfrm>
          <a:prstGeom prst="rect">
            <a:avLst/>
          </a:prstGeom>
          <a:noFill/>
        </p:spPr>
        <p:txBody>
          <a:bodyPr wrap="none" rtlCol="0">
            <a:spAutoFit/>
          </a:bodyPr>
          <a:lstStyle/>
          <a:p>
            <a:r>
              <a:rPr lang="en-US" sz="5400" b="1" dirty="0">
                <a:solidFill>
                  <a:schemeClr val="accent5">
                    <a:lumMod val="75000"/>
                  </a:schemeClr>
                </a:solidFill>
              </a:rPr>
              <a:t>Exams</a:t>
            </a:r>
          </a:p>
        </p:txBody>
      </p:sp>
      <p:sp>
        <p:nvSpPr>
          <p:cNvPr id="5" name="TextBox 4">
            <a:extLst>
              <a:ext uri="{FF2B5EF4-FFF2-40B4-BE49-F238E27FC236}">
                <a16:creationId xmlns:a16="http://schemas.microsoft.com/office/drawing/2014/main" id="{27198173-B009-9548-6CEB-B70FB1CA803B}"/>
              </a:ext>
            </a:extLst>
          </p:cNvPr>
          <p:cNvSpPr txBox="1"/>
          <p:nvPr/>
        </p:nvSpPr>
        <p:spPr>
          <a:xfrm>
            <a:off x="800100" y="1820883"/>
            <a:ext cx="10798344" cy="3970318"/>
          </a:xfrm>
          <a:prstGeom prst="rect">
            <a:avLst/>
          </a:prstGeom>
          <a:noFill/>
        </p:spPr>
        <p:txBody>
          <a:bodyPr wrap="square" rtlCol="0">
            <a:spAutoFit/>
          </a:bodyPr>
          <a:lstStyle/>
          <a:p>
            <a:pPr marL="342900" indent="-342900">
              <a:buFont typeface="Arial" panose="020B0604020202020204" pitchFamily="34" charset="0"/>
              <a:buChar char="•"/>
            </a:pPr>
            <a:r>
              <a:rPr lang="en-US" sz="2800" b="1" dirty="0">
                <a:solidFill>
                  <a:schemeClr val="accent5">
                    <a:lumMod val="75000"/>
                  </a:schemeClr>
                </a:solidFill>
              </a:rPr>
              <a:t>Each Module Exam is followed by an immediate review</a:t>
            </a:r>
          </a:p>
          <a:p>
            <a:pPr marL="800100" lvl="1" indent="-342900">
              <a:buFont typeface="Arial" panose="020B0604020202020204" pitchFamily="34" charset="0"/>
              <a:buChar char="•"/>
            </a:pPr>
            <a:r>
              <a:rPr lang="en-US" sz="2800" b="1" dirty="0">
                <a:solidFill>
                  <a:schemeClr val="accent5">
                    <a:lumMod val="75000"/>
                  </a:schemeClr>
                </a:solidFill>
              </a:rPr>
              <a:t>Scratch paper provided</a:t>
            </a:r>
          </a:p>
          <a:p>
            <a:pPr marL="1257300" lvl="2" indent="-342900">
              <a:buFont typeface="Arial" panose="020B0604020202020204" pitchFamily="34" charset="0"/>
              <a:buChar char="•"/>
            </a:pPr>
            <a:r>
              <a:rPr lang="en-US" sz="2800" b="1" dirty="0">
                <a:solidFill>
                  <a:schemeClr val="accent5">
                    <a:lumMod val="75000"/>
                  </a:schemeClr>
                </a:solidFill>
              </a:rPr>
              <a:t>Includes a section for noting technical issues, etc.</a:t>
            </a:r>
          </a:p>
          <a:p>
            <a:pPr marL="1257300" lvl="2" indent="-342900">
              <a:buFont typeface="Arial" panose="020B0604020202020204" pitchFamily="34" charset="0"/>
              <a:buChar char="•"/>
            </a:pPr>
            <a:r>
              <a:rPr lang="en-US" sz="2800" b="1" dirty="0">
                <a:solidFill>
                  <a:schemeClr val="accent5">
                    <a:lumMod val="75000"/>
                  </a:schemeClr>
                </a:solidFill>
              </a:rPr>
              <a:t>Contact professors after exam to challenge question content </a:t>
            </a:r>
          </a:p>
          <a:p>
            <a:pPr marL="1257300" lvl="2" indent="-342900">
              <a:buFont typeface="Arial" panose="020B0604020202020204" pitchFamily="34" charset="0"/>
              <a:buChar char="•"/>
            </a:pPr>
            <a:r>
              <a:rPr lang="en-US" sz="2800" b="1" i="1" u="sng" dirty="0">
                <a:solidFill>
                  <a:schemeClr val="accent5">
                    <a:lumMod val="75000"/>
                  </a:schemeClr>
                </a:solidFill>
              </a:rPr>
              <a:t>Knowledge challenges submitted on scratch paper are not reviewed</a:t>
            </a:r>
            <a:r>
              <a:rPr lang="en-US" sz="2800" b="1" i="1" dirty="0">
                <a:solidFill>
                  <a:schemeClr val="accent5">
                    <a:lumMod val="75000"/>
                  </a:schemeClr>
                </a:solidFill>
              </a:rPr>
              <a:t>! </a:t>
            </a:r>
          </a:p>
          <a:p>
            <a:pPr marL="342900" indent="-342900">
              <a:buFont typeface="Arial" panose="020B0604020202020204" pitchFamily="34" charset="0"/>
              <a:buChar char="•"/>
            </a:pPr>
            <a:r>
              <a:rPr lang="en-US" sz="2800" b="1" dirty="0">
                <a:solidFill>
                  <a:schemeClr val="accent5">
                    <a:lumMod val="75000"/>
                  </a:schemeClr>
                </a:solidFill>
              </a:rPr>
              <a:t>Exam metrics are reviewed carefully to correct key errors or bonus prior to releasing results</a:t>
            </a:r>
          </a:p>
          <a:p>
            <a:pPr marL="342900" indent="-342900">
              <a:buFont typeface="Arial" panose="020B0604020202020204" pitchFamily="34" charset="0"/>
              <a:buChar char="•"/>
            </a:pPr>
            <a:r>
              <a:rPr lang="en-US" sz="2800" b="1" dirty="0">
                <a:solidFill>
                  <a:schemeClr val="accent5">
                    <a:lumMod val="75000"/>
                  </a:schemeClr>
                </a:solidFill>
              </a:rPr>
              <a:t>Score report will be generated by Examsoft</a:t>
            </a:r>
          </a:p>
        </p:txBody>
      </p:sp>
    </p:spTree>
    <p:extLst>
      <p:ext uri="{BB962C8B-B14F-4D97-AF65-F5344CB8AC3E}">
        <p14:creationId xmlns:p14="http://schemas.microsoft.com/office/powerpoint/2010/main" val="5568778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4BCB49-A332-3118-DCF3-3053D3A3FC8E}"/>
              </a:ext>
            </a:extLst>
          </p:cNvPr>
          <p:cNvSpPr txBox="1"/>
          <p:nvPr/>
        </p:nvSpPr>
        <p:spPr>
          <a:xfrm>
            <a:off x="6173537" y="338564"/>
            <a:ext cx="3990772" cy="923330"/>
          </a:xfrm>
          <a:prstGeom prst="rect">
            <a:avLst/>
          </a:prstGeom>
          <a:noFill/>
        </p:spPr>
        <p:txBody>
          <a:bodyPr wrap="none" rtlCol="0">
            <a:spAutoFit/>
          </a:bodyPr>
          <a:lstStyle/>
          <a:p>
            <a:r>
              <a:rPr lang="en-US" sz="5400" b="1" dirty="0">
                <a:solidFill>
                  <a:schemeClr val="accent5">
                    <a:lumMod val="75000"/>
                  </a:schemeClr>
                </a:solidFill>
              </a:rPr>
              <a:t>Score Report</a:t>
            </a:r>
          </a:p>
        </p:txBody>
      </p:sp>
      <p:pic>
        <p:nvPicPr>
          <p:cNvPr id="7" name="Picture 6">
            <a:extLst>
              <a:ext uri="{FF2B5EF4-FFF2-40B4-BE49-F238E27FC236}">
                <a16:creationId xmlns:a16="http://schemas.microsoft.com/office/drawing/2014/main" id="{5BEDB9E5-5F65-2303-D4B1-D0E7003421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657" y="927108"/>
            <a:ext cx="4094390" cy="4614863"/>
          </a:xfrm>
          <a:prstGeom prst="rect">
            <a:avLst/>
          </a:prstGeom>
        </p:spPr>
      </p:pic>
      <p:sp>
        <p:nvSpPr>
          <p:cNvPr id="5" name="TextBox 4">
            <a:extLst>
              <a:ext uri="{FF2B5EF4-FFF2-40B4-BE49-F238E27FC236}">
                <a16:creationId xmlns:a16="http://schemas.microsoft.com/office/drawing/2014/main" id="{27198173-B009-9548-6CEB-B70FB1CA803B}"/>
              </a:ext>
            </a:extLst>
          </p:cNvPr>
          <p:cNvSpPr txBox="1"/>
          <p:nvPr/>
        </p:nvSpPr>
        <p:spPr>
          <a:xfrm>
            <a:off x="4599047" y="1086100"/>
            <a:ext cx="6999396" cy="5262979"/>
          </a:xfrm>
          <a:prstGeom prst="rect">
            <a:avLst/>
          </a:prstGeom>
          <a:noFill/>
        </p:spPr>
        <p:txBody>
          <a:bodyPr wrap="square" rtlCol="0">
            <a:spAutoFit/>
          </a:bodyPr>
          <a:lstStyle/>
          <a:p>
            <a:pPr marL="342900" indent="-342900">
              <a:buFont typeface="Arial" panose="020B0604020202020204" pitchFamily="34" charset="0"/>
              <a:buChar char="•"/>
            </a:pPr>
            <a:r>
              <a:rPr lang="en-US" sz="2800" b="1" dirty="0">
                <a:solidFill>
                  <a:schemeClr val="accent5">
                    <a:lumMod val="75000"/>
                  </a:schemeClr>
                </a:solidFill>
              </a:rPr>
              <a:t>Your score</a:t>
            </a:r>
          </a:p>
          <a:p>
            <a:pPr marL="342900" indent="-342900">
              <a:buFont typeface="Arial" panose="020B0604020202020204" pitchFamily="34" charset="0"/>
              <a:buChar char="•"/>
            </a:pPr>
            <a:r>
              <a:rPr lang="en-US" sz="2800" b="1" dirty="0">
                <a:solidFill>
                  <a:schemeClr val="accent5">
                    <a:lumMod val="75000"/>
                  </a:schemeClr>
                </a:solidFill>
              </a:rPr>
              <a:t>Thread performance</a:t>
            </a:r>
          </a:p>
          <a:p>
            <a:pPr marL="342900" indent="-342900">
              <a:buFont typeface="Arial" panose="020B0604020202020204" pitchFamily="34" charset="0"/>
              <a:buChar char="•"/>
            </a:pPr>
            <a:r>
              <a:rPr lang="en-US" sz="2800" b="1" dirty="0">
                <a:solidFill>
                  <a:schemeClr val="accent5">
                    <a:lumMod val="75000"/>
                  </a:schemeClr>
                </a:solidFill>
              </a:rPr>
              <a:t>Some exams include </a:t>
            </a:r>
            <a:r>
              <a:rPr lang="en-US" sz="2800" b="1" dirty="0" err="1">
                <a:solidFill>
                  <a:schemeClr val="accent5">
                    <a:lumMod val="75000"/>
                  </a:schemeClr>
                </a:solidFill>
              </a:rPr>
              <a:t>OD3</a:t>
            </a:r>
            <a:r>
              <a:rPr lang="en-US" sz="2800" b="1" dirty="0">
                <a:solidFill>
                  <a:schemeClr val="accent5">
                    <a:lumMod val="75000"/>
                  </a:schemeClr>
                </a:solidFill>
              </a:rPr>
              <a:t> questions</a:t>
            </a:r>
          </a:p>
          <a:p>
            <a:pPr marL="800100" lvl="1" indent="-342900">
              <a:buFont typeface="Arial" panose="020B0604020202020204" pitchFamily="34" charset="0"/>
              <a:buChar char="•"/>
            </a:pPr>
            <a:r>
              <a:rPr lang="en-US" sz="2800" b="1" dirty="0">
                <a:solidFill>
                  <a:schemeClr val="accent5">
                    <a:lumMod val="75000"/>
                  </a:schemeClr>
                </a:solidFill>
              </a:rPr>
              <a:t>Only NPMSD questions go to NPMSD gradebook! </a:t>
            </a:r>
          </a:p>
          <a:p>
            <a:pPr marL="800100" lvl="1" indent="-342900">
              <a:buFont typeface="Arial" panose="020B0604020202020204" pitchFamily="34" charset="0"/>
              <a:buChar char="•"/>
            </a:pPr>
            <a:r>
              <a:rPr lang="en-US" sz="2800" b="1" dirty="0">
                <a:solidFill>
                  <a:schemeClr val="accent5">
                    <a:lumMod val="75000"/>
                  </a:schemeClr>
                </a:solidFill>
              </a:rPr>
              <a:t>Ignore score at top if there are </a:t>
            </a:r>
            <a:r>
              <a:rPr lang="en-US" sz="2800" b="1" dirty="0" err="1">
                <a:solidFill>
                  <a:schemeClr val="accent5">
                    <a:lumMod val="75000"/>
                  </a:schemeClr>
                </a:solidFill>
              </a:rPr>
              <a:t>OD3</a:t>
            </a:r>
            <a:r>
              <a:rPr lang="en-US" sz="2800" b="1" dirty="0">
                <a:solidFill>
                  <a:schemeClr val="accent5">
                    <a:lumMod val="75000"/>
                  </a:schemeClr>
                </a:solidFill>
              </a:rPr>
              <a:t> questions on the exam</a:t>
            </a:r>
          </a:p>
          <a:p>
            <a:pPr marL="800100" lvl="1" indent="-342900">
              <a:buFont typeface="Arial" panose="020B0604020202020204" pitchFamily="34" charset="0"/>
              <a:buChar char="•"/>
            </a:pPr>
            <a:r>
              <a:rPr lang="en-US" sz="2800" b="1" dirty="0">
                <a:solidFill>
                  <a:schemeClr val="accent5">
                    <a:lumMod val="75000"/>
                  </a:schemeClr>
                </a:solidFill>
              </a:rPr>
              <a:t>Your actual score will be displayed as a category</a:t>
            </a:r>
          </a:p>
          <a:p>
            <a:pPr marL="342900" indent="-342900">
              <a:buFont typeface="Arial" panose="020B0604020202020204" pitchFamily="34" charset="0"/>
              <a:buChar char="•"/>
            </a:pPr>
            <a:r>
              <a:rPr lang="en-US" sz="2800" b="1" dirty="0">
                <a:solidFill>
                  <a:schemeClr val="accent5">
                    <a:lumMod val="75000"/>
                  </a:schemeClr>
                </a:solidFill>
              </a:rPr>
              <a:t>Questions order is scrambled on exams</a:t>
            </a:r>
          </a:p>
          <a:p>
            <a:pPr marL="800100" lvl="1" indent="-342900">
              <a:buFont typeface="Arial" panose="020B0604020202020204" pitchFamily="34" charset="0"/>
              <a:buChar char="•"/>
            </a:pPr>
            <a:r>
              <a:rPr lang="en-US" sz="2800" b="1" dirty="0">
                <a:solidFill>
                  <a:schemeClr val="accent5">
                    <a:lumMod val="75000"/>
                  </a:schemeClr>
                </a:solidFill>
              </a:rPr>
              <a:t>Order on score report may be different from your exam</a:t>
            </a:r>
          </a:p>
        </p:txBody>
      </p:sp>
      <p:sp>
        <p:nvSpPr>
          <p:cNvPr id="4" name="Rectangle 3">
            <a:extLst>
              <a:ext uri="{FF2B5EF4-FFF2-40B4-BE49-F238E27FC236}">
                <a16:creationId xmlns:a16="http://schemas.microsoft.com/office/drawing/2014/main" id="{7EA94A37-EB03-4427-9E2D-C5BC492F87F6}"/>
              </a:ext>
            </a:extLst>
          </p:cNvPr>
          <p:cNvSpPr/>
          <p:nvPr/>
        </p:nvSpPr>
        <p:spPr>
          <a:xfrm>
            <a:off x="698090" y="3962400"/>
            <a:ext cx="3706762" cy="22614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C6E40337-A0E6-F733-2633-410D2610C2E4}"/>
              </a:ext>
            </a:extLst>
          </p:cNvPr>
          <p:cNvSpPr/>
          <p:nvPr/>
        </p:nvSpPr>
        <p:spPr>
          <a:xfrm>
            <a:off x="698090" y="4809393"/>
            <a:ext cx="3117772" cy="514350"/>
          </a:xfrm>
          <a:prstGeom prst="rect">
            <a:avLst/>
          </a:prstGeom>
          <a:solidFill>
            <a:srgbClr val="FFFFFF">
              <a:alpha val="7803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364931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0648B48-B2B7-FB60-CF16-985391F12A8F}"/>
              </a:ext>
            </a:extLst>
          </p:cNvPr>
          <p:cNvSpPr txBox="1"/>
          <p:nvPr/>
        </p:nvSpPr>
        <p:spPr>
          <a:xfrm>
            <a:off x="667173" y="1221695"/>
            <a:ext cx="5938362" cy="4401205"/>
          </a:xfrm>
          <a:prstGeom prst="rect">
            <a:avLst/>
          </a:prstGeom>
          <a:noFill/>
        </p:spPr>
        <p:txBody>
          <a:bodyPr wrap="square" rtlCol="0">
            <a:spAutoFit/>
          </a:bodyPr>
          <a:lstStyle/>
          <a:p>
            <a:pPr marL="342900" indent="-342900">
              <a:buFont typeface="Arial" panose="020B0604020202020204" pitchFamily="34" charset="0"/>
              <a:buChar char="•"/>
            </a:pPr>
            <a:r>
              <a:rPr lang="en-US" sz="2800" b="1" dirty="0">
                <a:solidFill>
                  <a:schemeClr val="accent5">
                    <a:lumMod val="75000"/>
                  </a:schemeClr>
                </a:solidFill>
              </a:rPr>
              <a:t>Contact information/email</a:t>
            </a:r>
          </a:p>
          <a:p>
            <a:pPr marL="342900" indent="-342900">
              <a:buFont typeface="Arial" panose="020B0604020202020204" pitchFamily="34" charset="0"/>
              <a:buChar char="•"/>
            </a:pPr>
            <a:r>
              <a:rPr lang="en-US" sz="2800" b="1" dirty="0">
                <a:solidFill>
                  <a:schemeClr val="accent5">
                    <a:lumMod val="75000"/>
                  </a:schemeClr>
                </a:solidFill>
              </a:rPr>
              <a:t>Office hours, appointment links</a:t>
            </a:r>
          </a:p>
          <a:p>
            <a:pPr marL="342900" indent="-342900">
              <a:buFont typeface="Arial" panose="020B0604020202020204" pitchFamily="34" charset="0"/>
              <a:buChar char="•"/>
            </a:pPr>
            <a:r>
              <a:rPr lang="en-US" sz="2800" b="1" dirty="0">
                <a:solidFill>
                  <a:schemeClr val="accent5">
                    <a:lumMod val="75000"/>
                  </a:schemeClr>
                </a:solidFill>
              </a:rPr>
              <a:t>Links to special content</a:t>
            </a:r>
          </a:p>
          <a:p>
            <a:pPr marL="342900" indent="-342900">
              <a:buFont typeface="Arial" panose="020B0604020202020204" pitchFamily="34" charset="0"/>
              <a:buChar char="•"/>
            </a:pPr>
            <a:r>
              <a:rPr lang="en-US" sz="2800" b="1" dirty="0">
                <a:solidFill>
                  <a:schemeClr val="accent5">
                    <a:lumMod val="75000"/>
                  </a:schemeClr>
                </a:solidFill>
              </a:rPr>
              <a:t>Info from weekly schedule</a:t>
            </a:r>
          </a:p>
          <a:p>
            <a:endParaRPr lang="en-US" sz="2800" b="1" dirty="0">
              <a:solidFill>
                <a:schemeClr val="accent5">
                  <a:lumMod val="75000"/>
                </a:schemeClr>
              </a:solidFill>
            </a:endParaRPr>
          </a:p>
          <a:p>
            <a:endParaRPr lang="en-US" sz="2800" b="1" dirty="0">
              <a:solidFill>
                <a:schemeClr val="accent5">
                  <a:lumMod val="75000"/>
                </a:schemeClr>
              </a:solidFill>
            </a:endParaRPr>
          </a:p>
          <a:p>
            <a:endParaRPr lang="en-US" sz="2800" b="1" dirty="0">
              <a:solidFill>
                <a:schemeClr val="accent5">
                  <a:lumMod val="75000"/>
                </a:schemeClr>
              </a:solidFill>
            </a:endParaRPr>
          </a:p>
          <a:p>
            <a:endParaRPr lang="en-US" sz="2800" b="1" dirty="0">
              <a:solidFill>
                <a:schemeClr val="accent5">
                  <a:lumMod val="75000"/>
                </a:schemeClr>
              </a:solidFill>
            </a:endParaRPr>
          </a:p>
          <a:p>
            <a:endParaRPr lang="en-US" sz="2800" b="1" dirty="0">
              <a:solidFill>
                <a:schemeClr val="accent5">
                  <a:lumMod val="75000"/>
                </a:schemeClr>
              </a:solidFill>
            </a:endParaRPr>
          </a:p>
          <a:p>
            <a:pPr marL="342900" indent="-342900">
              <a:buFont typeface="Arial" panose="020B0604020202020204" pitchFamily="34" charset="0"/>
              <a:buChar char="•"/>
            </a:pPr>
            <a:r>
              <a:rPr lang="en-US" sz="2800" b="1" dirty="0">
                <a:solidFill>
                  <a:schemeClr val="accent5">
                    <a:lumMod val="75000"/>
                  </a:schemeClr>
                </a:solidFill>
              </a:rPr>
              <a:t>Guest lecturer contact information</a:t>
            </a:r>
          </a:p>
        </p:txBody>
      </p:sp>
      <p:sp>
        <p:nvSpPr>
          <p:cNvPr id="9" name="TextBox 8">
            <a:extLst>
              <a:ext uri="{FF2B5EF4-FFF2-40B4-BE49-F238E27FC236}">
                <a16:creationId xmlns:a16="http://schemas.microsoft.com/office/drawing/2014/main" id="{D2F1DC3E-2158-EBC7-2FAC-DD44E0EAE637}"/>
              </a:ext>
            </a:extLst>
          </p:cNvPr>
          <p:cNvSpPr txBox="1"/>
          <p:nvPr/>
        </p:nvSpPr>
        <p:spPr>
          <a:xfrm>
            <a:off x="1514705" y="404695"/>
            <a:ext cx="4260655" cy="923330"/>
          </a:xfrm>
          <a:prstGeom prst="rect">
            <a:avLst/>
          </a:prstGeom>
          <a:noFill/>
        </p:spPr>
        <p:txBody>
          <a:bodyPr wrap="none" rtlCol="0">
            <a:spAutoFit/>
          </a:bodyPr>
          <a:lstStyle/>
          <a:p>
            <a:pPr algn="ctr"/>
            <a:r>
              <a:rPr lang="en-US" sz="5400" b="1" dirty="0">
                <a:solidFill>
                  <a:schemeClr val="accent5">
                    <a:lumMod val="75000"/>
                  </a:schemeClr>
                </a:solidFill>
              </a:rPr>
              <a:t>Faculty Pages</a:t>
            </a:r>
          </a:p>
        </p:txBody>
      </p:sp>
      <p:pic>
        <p:nvPicPr>
          <p:cNvPr id="4" name="Picture 3">
            <a:extLst>
              <a:ext uri="{FF2B5EF4-FFF2-40B4-BE49-F238E27FC236}">
                <a16:creationId xmlns:a16="http://schemas.microsoft.com/office/drawing/2014/main" id="{F12F7372-0AC8-1945-3B18-412F866DECF9}"/>
              </a:ext>
            </a:extLst>
          </p:cNvPr>
          <p:cNvPicPr>
            <a:picLocks noChangeAspect="1"/>
          </p:cNvPicPr>
          <p:nvPr/>
        </p:nvPicPr>
        <p:blipFill>
          <a:blip r:embed="rId3"/>
          <a:stretch>
            <a:fillRect/>
          </a:stretch>
        </p:blipFill>
        <p:spPr>
          <a:xfrm>
            <a:off x="6529335" y="585072"/>
            <a:ext cx="4743061" cy="5505485"/>
          </a:xfrm>
          <a:prstGeom prst="rect">
            <a:avLst/>
          </a:prstGeom>
        </p:spPr>
      </p:pic>
      <p:pic>
        <p:nvPicPr>
          <p:cNvPr id="7" name="Picture 6">
            <a:extLst>
              <a:ext uri="{FF2B5EF4-FFF2-40B4-BE49-F238E27FC236}">
                <a16:creationId xmlns:a16="http://schemas.microsoft.com/office/drawing/2014/main" id="{C35E56FD-B550-551F-979D-ED26ADB7EED2}"/>
              </a:ext>
            </a:extLst>
          </p:cNvPr>
          <p:cNvPicPr>
            <a:picLocks noChangeAspect="1"/>
          </p:cNvPicPr>
          <p:nvPr/>
        </p:nvPicPr>
        <p:blipFill>
          <a:blip r:embed="rId4"/>
          <a:srcRect b="40275"/>
          <a:stretch>
            <a:fillRect/>
          </a:stretch>
        </p:blipFill>
        <p:spPr>
          <a:xfrm>
            <a:off x="1246179" y="2968772"/>
            <a:ext cx="4982270" cy="2060428"/>
          </a:xfrm>
          <a:prstGeom prst="rect">
            <a:avLst/>
          </a:prstGeom>
        </p:spPr>
      </p:pic>
    </p:spTree>
    <p:extLst>
      <p:ext uri="{BB962C8B-B14F-4D97-AF65-F5344CB8AC3E}">
        <p14:creationId xmlns:p14="http://schemas.microsoft.com/office/powerpoint/2010/main" val="2774507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4BCB49-A332-3118-DCF3-3053D3A3FC8E}"/>
              </a:ext>
            </a:extLst>
          </p:cNvPr>
          <p:cNvSpPr txBox="1"/>
          <p:nvPr/>
        </p:nvSpPr>
        <p:spPr>
          <a:xfrm>
            <a:off x="4418012" y="338564"/>
            <a:ext cx="6981398" cy="923330"/>
          </a:xfrm>
          <a:prstGeom prst="rect">
            <a:avLst/>
          </a:prstGeom>
          <a:noFill/>
        </p:spPr>
        <p:txBody>
          <a:bodyPr wrap="none" rtlCol="0">
            <a:spAutoFit/>
          </a:bodyPr>
          <a:lstStyle/>
          <a:p>
            <a:r>
              <a:rPr lang="en-US" sz="5400" b="1" dirty="0">
                <a:solidFill>
                  <a:schemeClr val="accent5">
                    <a:lumMod val="75000"/>
                  </a:schemeClr>
                </a:solidFill>
              </a:rPr>
              <a:t>Assignment Due Dates</a:t>
            </a:r>
          </a:p>
        </p:txBody>
      </p:sp>
      <p:pic>
        <p:nvPicPr>
          <p:cNvPr id="4" name="Picture 3">
            <a:extLst>
              <a:ext uri="{FF2B5EF4-FFF2-40B4-BE49-F238E27FC236}">
                <a16:creationId xmlns:a16="http://schemas.microsoft.com/office/drawing/2014/main" id="{47456C9B-3FB0-1E3B-BA2C-BBEF030CF53F}"/>
              </a:ext>
            </a:extLst>
          </p:cNvPr>
          <p:cNvPicPr>
            <a:picLocks noChangeAspect="1"/>
          </p:cNvPicPr>
          <p:nvPr/>
        </p:nvPicPr>
        <p:blipFill>
          <a:blip r:embed="rId3"/>
          <a:stretch>
            <a:fillRect/>
          </a:stretch>
        </p:blipFill>
        <p:spPr>
          <a:xfrm>
            <a:off x="857218" y="491613"/>
            <a:ext cx="3699744" cy="5869858"/>
          </a:xfrm>
          <a:prstGeom prst="rect">
            <a:avLst/>
          </a:prstGeom>
        </p:spPr>
      </p:pic>
      <p:sp>
        <p:nvSpPr>
          <p:cNvPr id="5" name="TextBox 4">
            <a:extLst>
              <a:ext uri="{FF2B5EF4-FFF2-40B4-BE49-F238E27FC236}">
                <a16:creationId xmlns:a16="http://schemas.microsoft.com/office/drawing/2014/main" id="{27198173-B009-9548-6CEB-B70FB1CA803B}"/>
              </a:ext>
            </a:extLst>
          </p:cNvPr>
          <p:cNvSpPr txBox="1"/>
          <p:nvPr/>
        </p:nvSpPr>
        <p:spPr>
          <a:xfrm>
            <a:off x="4837471" y="1098800"/>
            <a:ext cx="6760972" cy="4832092"/>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5">
                    <a:lumMod val="75000"/>
                  </a:schemeClr>
                </a:solidFill>
              </a:rPr>
              <a:t>Large Blue button on home page</a:t>
            </a:r>
          </a:p>
          <a:p>
            <a:pPr marL="914400" lvl="1" indent="-457200">
              <a:buFont typeface="Arial" panose="020B0604020202020204" pitchFamily="34" charset="0"/>
              <a:buChar char="•"/>
            </a:pPr>
            <a:r>
              <a:rPr lang="en-US" sz="2800" b="1" dirty="0">
                <a:solidFill>
                  <a:schemeClr val="accent5">
                    <a:lumMod val="75000"/>
                  </a:schemeClr>
                </a:solidFill>
              </a:rPr>
              <a:t>Different from link in left sidebar</a:t>
            </a:r>
          </a:p>
          <a:p>
            <a:pPr marL="914400" lvl="1" indent="-457200">
              <a:buFont typeface="Arial" panose="020B0604020202020204" pitchFamily="34" charset="0"/>
              <a:buChar char="•"/>
            </a:pPr>
            <a:r>
              <a:rPr lang="en-US" sz="2800" b="1" dirty="0">
                <a:solidFill>
                  <a:schemeClr val="accent5">
                    <a:lumMod val="75000"/>
                  </a:schemeClr>
                </a:solidFill>
              </a:rPr>
              <a:t>Students should also check the left sidebar Assignments page directly</a:t>
            </a:r>
          </a:p>
          <a:p>
            <a:pPr marL="457200" indent="-457200">
              <a:buFont typeface="Arial" panose="020B0604020202020204" pitchFamily="34" charset="0"/>
              <a:buChar char="•"/>
            </a:pPr>
            <a:r>
              <a:rPr lang="en-US" sz="2800" b="1" dirty="0">
                <a:solidFill>
                  <a:schemeClr val="accent5">
                    <a:lumMod val="75000"/>
                  </a:schemeClr>
                </a:solidFill>
              </a:rPr>
              <a:t>Due dates</a:t>
            </a:r>
          </a:p>
          <a:p>
            <a:pPr marL="457200" indent="-457200">
              <a:buFont typeface="Arial" panose="020B0604020202020204" pitchFamily="34" charset="0"/>
              <a:buChar char="•"/>
            </a:pPr>
            <a:r>
              <a:rPr lang="en-US" sz="2800" b="1" dirty="0">
                <a:solidFill>
                  <a:schemeClr val="accent5">
                    <a:lumMod val="75000"/>
                  </a:schemeClr>
                </a:solidFill>
              </a:rPr>
              <a:t>Link to Assignments</a:t>
            </a:r>
          </a:p>
          <a:p>
            <a:pPr marL="457200" indent="-457200">
              <a:buFont typeface="Arial" panose="020B0604020202020204" pitchFamily="34" charset="0"/>
              <a:buChar char="•"/>
            </a:pPr>
            <a:r>
              <a:rPr lang="en-US" sz="2800" b="1" dirty="0">
                <a:solidFill>
                  <a:schemeClr val="accent5">
                    <a:lumMod val="75000"/>
                  </a:schemeClr>
                </a:solidFill>
              </a:rPr>
              <a:t>Answer files (as applicable)</a:t>
            </a:r>
          </a:p>
          <a:p>
            <a:pPr marL="457200" indent="-457200">
              <a:buFont typeface="Arial" panose="020B0604020202020204" pitchFamily="34" charset="0"/>
              <a:buChar char="•"/>
            </a:pPr>
            <a:r>
              <a:rPr lang="en-US" sz="2800" b="1" dirty="0">
                <a:solidFill>
                  <a:schemeClr val="accent5">
                    <a:lumMod val="75000"/>
                  </a:schemeClr>
                </a:solidFill>
              </a:rPr>
              <a:t>Will get populated as term goes on</a:t>
            </a:r>
          </a:p>
          <a:p>
            <a:pPr marL="457200" indent="-457200">
              <a:buFont typeface="Arial" panose="020B0604020202020204" pitchFamily="34" charset="0"/>
              <a:buChar char="•"/>
            </a:pPr>
            <a:endParaRPr lang="en-US" sz="2800" b="1" dirty="0">
              <a:solidFill>
                <a:schemeClr val="accent5">
                  <a:lumMod val="75000"/>
                </a:schemeClr>
              </a:solidFill>
            </a:endParaRPr>
          </a:p>
          <a:p>
            <a:pPr marL="457200" indent="-457200">
              <a:buFont typeface="Arial" panose="020B0604020202020204" pitchFamily="34" charset="0"/>
              <a:buChar char="•"/>
            </a:pPr>
            <a:r>
              <a:rPr lang="en-US" sz="2800" b="1" dirty="0">
                <a:solidFill>
                  <a:schemeClr val="accent5">
                    <a:lumMod val="75000"/>
                  </a:schemeClr>
                </a:solidFill>
              </a:rPr>
              <a:t>Some Assignments with due dates also appear on Canvas NPMSD Calendar</a:t>
            </a:r>
          </a:p>
        </p:txBody>
      </p:sp>
    </p:spTree>
    <p:extLst>
      <p:ext uri="{BB962C8B-B14F-4D97-AF65-F5344CB8AC3E}">
        <p14:creationId xmlns:p14="http://schemas.microsoft.com/office/powerpoint/2010/main" val="6215960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FDC294-F8E8-2519-0D0F-3599147B8A58}"/>
              </a:ext>
            </a:extLst>
          </p:cNvPr>
          <p:cNvPicPr>
            <a:picLocks noChangeAspect="1"/>
          </p:cNvPicPr>
          <p:nvPr/>
        </p:nvPicPr>
        <p:blipFill>
          <a:blip r:embed="rId3"/>
          <a:srcRect l="17687" t="3299" r="1620" b="63503"/>
          <a:stretch>
            <a:fillRect/>
          </a:stretch>
        </p:blipFill>
        <p:spPr>
          <a:xfrm>
            <a:off x="1659710" y="4389992"/>
            <a:ext cx="3561907" cy="1850065"/>
          </a:xfrm>
          <a:prstGeom prst="rect">
            <a:avLst/>
          </a:prstGeom>
        </p:spPr>
      </p:pic>
      <p:sp>
        <p:nvSpPr>
          <p:cNvPr id="2" name="TextBox 1">
            <a:extLst>
              <a:ext uri="{FF2B5EF4-FFF2-40B4-BE49-F238E27FC236}">
                <a16:creationId xmlns:a16="http://schemas.microsoft.com/office/drawing/2014/main" id="{564BCB49-A332-3118-DCF3-3053D3A3FC8E}"/>
              </a:ext>
            </a:extLst>
          </p:cNvPr>
          <p:cNvSpPr txBox="1"/>
          <p:nvPr/>
        </p:nvSpPr>
        <p:spPr>
          <a:xfrm>
            <a:off x="6139537" y="338564"/>
            <a:ext cx="5093767" cy="923330"/>
          </a:xfrm>
          <a:prstGeom prst="rect">
            <a:avLst/>
          </a:prstGeom>
          <a:noFill/>
        </p:spPr>
        <p:txBody>
          <a:bodyPr wrap="none" rtlCol="0">
            <a:spAutoFit/>
          </a:bodyPr>
          <a:lstStyle/>
          <a:p>
            <a:r>
              <a:rPr lang="en-US" sz="5400" b="1" dirty="0">
                <a:solidFill>
                  <a:schemeClr val="accent5">
                    <a:lumMod val="75000"/>
                  </a:schemeClr>
                </a:solidFill>
              </a:rPr>
              <a:t>Canvas Calendar</a:t>
            </a:r>
          </a:p>
        </p:txBody>
      </p:sp>
      <p:sp>
        <p:nvSpPr>
          <p:cNvPr id="5" name="TextBox 4">
            <a:extLst>
              <a:ext uri="{FF2B5EF4-FFF2-40B4-BE49-F238E27FC236}">
                <a16:creationId xmlns:a16="http://schemas.microsoft.com/office/drawing/2014/main" id="{27198173-B009-9548-6CEB-B70FB1CA803B}"/>
              </a:ext>
            </a:extLst>
          </p:cNvPr>
          <p:cNvSpPr txBox="1"/>
          <p:nvPr/>
        </p:nvSpPr>
        <p:spPr>
          <a:xfrm>
            <a:off x="5958347" y="1098800"/>
            <a:ext cx="5640095" cy="4893647"/>
          </a:xfrm>
          <a:prstGeom prst="rect">
            <a:avLst/>
          </a:prstGeom>
          <a:noFill/>
        </p:spPr>
        <p:txBody>
          <a:bodyPr wrap="square" rtlCol="0">
            <a:spAutoFit/>
          </a:bodyPr>
          <a:lstStyle/>
          <a:p>
            <a:pPr marL="457200" indent="-457200">
              <a:buFont typeface="Arial" panose="020B0604020202020204" pitchFamily="34" charset="0"/>
              <a:buChar char="•"/>
            </a:pPr>
            <a:r>
              <a:rPr lang="en-US" sz="2400" b="1" dirty="0">
                <a:solidFill>
                  <a:schemeClr val="accent5">
                    <a:lumMod val="75000"/>
                  </a:schemeClr>
                </a:solidFill>
              </a:rPr>
              <a:t>Access from left sidebar</a:t>
            </a:r>
          </a:p>
          <a:p>
            <a:pPr marL="457200" indent="-457200">
              <a:buFont typeface="Arial" panose="020B0604020202020204" pitchFamily="34" charset="0"/>
              <a:buChar char="•"/>
            </a:pPr>
            <a:r>
              <a:rPr lang="en-US" sz="2400" b="1" dirty="0">
                <a:solidFill>
                  <a:schemeClr val="accent5">
                    <a:lumMod val="75000"/>
                  </a:schemeClr>
                </a:solidFill>
              </a:rPr>
              <a:t>All events from weekly schedule and all assignment due dates appear here</a:t>
            </a:r>
          </a:p>
          <a:p>
            <a:pPr marL="457200" indent="-457200">
              <a:buFont typeface="Arial" panose="020B0604020202020204" pitchFamily="34" charset="0"/>
              <a:buChar char="•"/>
            </a:pPr>
            <a:r>
              <a:rPr lang="en-US" sz="2400" b="1" dirty="0">
                <a:solidFill>
                  <a:schemeClr val="accent5">
                    <a:lumMod val="75000"/>
                  </a:schemeClr>
                </a:solidFill>
              </a:rPr>
              <a:t>Entries for lectures include hyperlinks to lecture pages and zoom sessions.</a:t>
            </a:r>
          </a:p>
          <a:p>
            <a:pPr marL="457200" indent="-457200">
              <a:buFont typeface="Arial" panose="020B0604020202020204" pitchFamily="34" charset="0"/>
              <a:buChar char="•"/>
            </a:pPr>
            <a:endParaRPr lang="en-US" sz="2400" b="1" dirty="0">
              <a:solidFill>
                <a:schemeClr val="accent5">
                  <a:lumMod val="75000"/>
                </a:schemeClr>
              </a:solidFill>
            </a:endParaRPr>
          </a:p>
          <a:p>
            <a:pPr marL="457200" indent="-457200">
              <a:buFont typeface="Arial" panose="020B0604020202020204" pitchFamily="34" charset="0"/>
              <a:buChar char="•"/>
            </a:pPr>
            <a:endParaRPr lang="en-US" sz="2400" b="1" dirty="0">
              <a:solidFill>
                <a:schemeClr val="accent5">
                  <a:lumMod val="75000"/>
                </a:schemeClr>
              </a:solidFill>
            </a:endParaRPr>
          </a:p>
          <a:p>
            <a:pPr marL="457200" indent="-457200">
              <a:buFont typeface="Arial" panose="020B0604020202020204" pitchFamily="34" charset="0"/>
              <a:buChar char="•"/>
            </a:pPr>
            <a:endParaRPr lang="en-US" sz="2400" b="1" dirty="0">
              <a:solidFill>
                <a:schemeClr val="accent5">
                  <a:lumMod val="75000"/>
                </a:schemeClr>
              </a:solidFill>
            </a:endParaRPr>
          </a:p>
          <a:p>
            <a:pPr marL="457200" indent="-457200">
              <a:buFont typeface="Arial" panose="020B0604020202020204" pitchFamily="34" charset="0"/>
              <a:buChar char="•"/>
            </a:pPr>
            <a:r>
              <a:rPr lang="en-US" sz="2400" b="1" dirty="0">
                <a:solidFill>
                  <a:schemeClr val="accent5">
                    <a:lumMod val="75000"/>
                  </a:schemeClr>
                </a:solidFill>
              </a:rPr>
              <a:t>Bonus: if you access Canvas through a mobile device, note that the TU Banner on the home page is also hyperlinked to the calendar, so you can access zoom quickly!</a:t>
            </a:r>
          </a:p>
        </p:txBody>
      </p:sp>
      <p:pic>
        <p:nvPicPr>
          <p:cNvPr id="6" name="Picture 5">
            <a:extLst>
              <a:ext uri="{FF2B5EF4-FFF2-40B4-BE49-F238E27FC236}">
                <a16:creationId xmlns:a16="http://schemas.microsoft.com/office/drawing/2014/main" id="{A6F7BB7A-3C8B-3F72-C44F-44DDFA3C3C5A}"/>
              </a:ext>
            </a:extLst>
          </p:cNvPr>
          <p:cNvPicPr>
            <a:picLocks noChangeAspect="1"/>
          </p:cNvPicPr>
          <p:nvPr/>
        </p:nvPicPr>
        <p:blipFill>
          <a:blip r:embed="rId4"/>
          <a:stretch>
            <a:fillRect/>
          </a:stretch>
        </p:blipFill>
        <p:spPr>
          <a:xfrm>
            <a:off x="692515" y="893720"/>
            <a:ext cx="5093768" cy="3240088"/>
          </a:xfrm>
          <a:prstGeom prst="rect">
            <a:avLst/>
          </a:prstGeom>
        </p:spPr>
      </p:pic>
      <p:sp>
        <p:nvSpPr>
          <p:cNvPr id="9" name="Rectangle 8">
            <a:extLst>
              <a:ext uri="{FF2B5EF4-FFF2-40B4-BE49-F238E27FC236}">
                <a16:creationId xmlns:a16="http://schemas.microsoft.com/office/drawing/2014/main" id="{361B1DF1-9FDB-7752-CECA-83AF843112F4}"/>
              </a:ext>
            </a:extLst>
          </p:cNvPr>
          <p:cNvSpPr/>
          <p:nvPr/>
        </p:nvSpPr>
        <p:spPr>
          <a:xfrm>
            <a:off x="2644877" y="4601497"/>
            <a:ext cx="1691149" cy="334297"/>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0FD4AECB-01A0-0064-71FF-5EA98EF0FF02}"/>
              </a:ext>
            </a:extLst>
          </p:cNvPr>
          <p:cNvCxnSpPr/>
          <p:nvPr/>
        </p:nvCxnSpPr>
        <p:spPr>
          <a:xfrm flipH="1">
            <a:off x="4414684" y="4326194"/>
            <a:ext cx="1995948" cy="41295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4671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4BCB49-A332-3118-DCF3-3053D3A3FC8E}"/>
              </a:ext>
            </a:extLst>
          </p:cNvPr>
          <p:cNvSpPr txBox="1"/>
          <p:nvPr/>
        </p:nvSpPr>
        <p:spPr>
          <a:xfrm>
            <a:off x="7663539" y="417222"/>
            <a:ext cx="2595198" cy="923330"/>
          </a:xfrm>
          <a:prstGeom prst="rect">
            <a:avLst/>
          </a:prstGeom>
          <a:noFill/>
        </p:spPr>
        <p:txBody>
          <a:bodyPr wrap="none" rtlCol="0">
            <a:spAutoFit/>
          </a:bodyPr>
          <a:lstStyle/>
          <a:p>
            <a:r>
              <a:rPr lang="en-US" sz="5400" b="1" dirty="0">
                <a:solidFill>
                  <a:schemeClr val="accent5">
                    <a:lumMod val="75000"/>
                  </a:schemeClr>
                </a:solidFill>
              </a:rPr>
              <a:t>Syllabus</a:t>
            </a:r>
          </a:p>
        </p:txBody>
      </p:sp>
      <p:sp>
        <p:nvSpPr>
          <p:cNvPr id="5" name="TextBox 4">
            <a:extLst>
              <a:ext uri="{FF2B5EF4-FFF2-40B4-BE49-F238E27FC236}">
                <a16:creationId xmlns:a16="http://schemas.microsoft.com/office/drawing/2014/main" id="{27198173-B009-9548-6CEB-B70FB1CA803B}"/>
              </a:ext>
            </a:extLst>
          </p:cNvPr>
          <p:cNvSpPr txBox="1"/>
          <p:nvPr/>
        </p:nvSpPr>
        <p:spPr>
          <a:xfrm>
            <a:off x="6902245" y="1187289"/>
            <a:ext cx="4696198" cy="4401205"/>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5">
                    <a:lumMod val="75000"/>
                  </a:schemeClr>
                </a:solidFill>
              </a:rPr>
              <a:t>Access syllabus from link in left sidebar</a:t>
            </a:r>
          </a:p>
          <a:p>
            <a:pPr marL="457200" indent="-457200">
              <a:buFont typeface="Arial" panose="020B0604020202020204" pitchFamily="34" charset="0"/>
              <a:buChar char="•"/>
            </a:pPr>
            <a:r>
              <a:rPr lang="en-US" sz="2800" b="1" dirty="0">
                <a:solidFill>
                  <a:schemeClr val="accent5">
                    <a:lumMod val="75000"/>
                  </a:schemeClr>
                </a:solidFill>
              </a:rPr>
              <a:t>Contains important information, policies</a:t>
            </a:r>
          </a:p>
          <a:p>
            <a:pPr marL="457200" indent="-457200">
              <a:buFont typeface="Arial" panose="020B0604020202020204" pitchFamily="34" charset="0"/>
              <a:buChar char="•"/>
            </a:pPr>
            <a:r>
              <a:rPr lang="en-US" sz="2800" b="1" dirty="0">
                <a:solidFill>
                  <a:schemeClr val="accent5">
                    <a:lumMod val="75000"/>
                  </a:schemeClr>
                </a:solidFill>
              </a:rPr>
              <a:t>Includes all events appearing on the Canvas calendar, including assignment due dates, lectures, hyperlinks to calendar entries, etc.</a:t>
            </a:r>
          </a:p>
        </p:txBody>
      </p:sp>
      <p:pic>
        <p:nvPicPr>
          <p:cNvPr id="6" name="Picture 5">
            <a:extLst>
              <a:ext uri="{FF2B5EF4-FFF2-40B4-BE49-F238E27FC236}">
                <a16:creationId xmlns:a16="http://schemas.microsoft.com/office/drawing/2014/main" id="{EA1EEA9A-3D14-B2ED-860A-DFD23247835C}"/>
              </a:ext>
            </a:extLst>
          </p:cNvPr>
          <p:cNvPicPr>
            <a:picLocks noChangeAspect="1"/>
          </p:cNvPicPr>
          <p:nvPr/>
        </p:nvPicPr>
        <p:blipFill>
          <a:blip r:embed="rId3"/>
          <a:stretch>
            <a:fillRect/>
          </a:stretch>
        </p:blipFill>
        <p:spPr>
          <a:xfrm>
            <a:off x="875220" y="501445"/>
            <a:ext cx="5933853" cy="5417574"/>
          </a:xfrm>
          <a:prstGeom prst="rect">
            <a:avLst/>
          </a:prstGeom>
        </p:spPr>
      </p:pic>
    </p:spTree>
    <p:extLst>
      <p:ext uri="{BB962C8B-B14F-4D97-AF65-F5344CB8AC3E}">
        <p14:creationId xmlns:p14="http://schemas.microsoft.com/office/powerpoint/2010/main" val="42901493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4BCB49-A332-3118-DCF3-3053D3A3FC8E}"/>
              </a:ext>
            </a:extLst>
          </p:cNvPr>
          <p:cNvSpPr txBox="1"/>
          <p:nvPr/>
        </p:nvSpPr>
        <p:spPr>
          <a:xfrm>
            <a:off x="4267171" y="869507"/>
            <a:ext cx="2985433" cy="923330"/>
          </a:xfrm>
          <a:prstGeom prst="rect">
            <a:avLst/>
          </a:prstGeom>
          <a:noFill/>
        </p:spPr>
        <p:txBody>
          <a:bodyPr wrap="none" rtlCol="0">
            <a:spAutoFit/>
          </a:bodyPr>
          <a:lstStyle/>
          <a:p>
            <a:r>
              <a:rPr lang="en-US" sz="5400" b="1" dirty="0">
                <a:solidFill>
                  <a:schemeClr val="accent5">
                    <a:lumMod val="75000"/>
                  </a:schemeClr>
                </a:solidFill>
              </a:rPr>
              <a:t>The End!</a:t>
            </a:r>
          </a:p>
        </p:txBody>
      </p:sp>
      <p:sp>
        <p:nvSpPr>
          <p:cNvPr id="5" name="TextBox 4">
            <a:extLst>
              <a:ext uri="{FF2B5EF4-FFF2-40B4-BE49-F238E27FC236}">
                <a16:creationId xmlns:a16="http://schemas.microsoft.com/office/drawing/2014/main" id="{27198173-B009-9548-6CEB-B70FB1CA803B}"/>
              </a:ext>
            </a:extLst>
          </p:cNvPr>
          <p:cNvSpPr txBox="1"/>
          <p:nvPr/>
        </p:nvSpPr>
        <p:spPr>
          <a:xfrm>
            <a:off x="3411788" y="2013199"/>
            <a:ext cx="4696198" cy="2246769"/>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5">
                    <a:lumMod val="75000"/>
                  </a:schemeClr>
                </a:solidFill>
              </a:rPr>
              <a:t>Thanks so much for your attention.</a:t>
            </a:r>
          </a:p>
          <a:p>
            <a:pPr marL="457200" indent="-457200">
              <a:buFont typeface="Arial" panose="020B0604020202020204" pitchFamily="34" charset="0"/>
              <a:buChar char="•"/>
            </a:pPr>
            <a:endParaRPr lang="en-US" sz="2800" b="1" dirty="0">
              <a:solidFill>
                <a:schemeClr val="accent5">
                  <a:lumMod val="75000"/>
                </a:schemeClr>
              </a:solidFill>
            </a:endParaRPr>
          </a:p>
          <a:p>
            <a:pPr marL="457200" indent="-457200">
              <a:buFont typeface="Arial" panose="020B0604020202020204" pitchFamily="34" charset="0"/>
              <a:buChar char="•"/>
            </a:pPr>
            <a:r>
              <a:rPr lang="en-US" sz="2800" b="1" dirty="0">
                <a:solidFill>
                  <a:schemeClr val="accent5">
                    <a:lumMod val="75000"/>
                  </a:schemeClr>
                </a:solidFill>
              </a:rPr>
              <a:t>I’m really excited to teach you this year!</a:t>
            </a:r>
          </a:p>
        </p:txBody>
      </p:sp>
    </p:spTree>
    <p:extLst>
      <p:ext uri="{BB962C8B-B14F-4D97-AF65-F5344CB8AC3E}">
        <p14:creationId xmlns:p14="http://schemas.microsoft.com/office/powerpoint/2010/main" val="2956864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A7EBA0E-F3A1-A8EC-EB03-7D8030BE4DEE}"/>
              </a:ext>
            </a:extLst>
          </p:cNvPr>
          <p:cNvSpPr txBox="1"/>
          <p:nvPr/>
        </p:nvSpPr>
        <p:spPr>
          <a:xfrm>
            <a:off x="927100" y="571500"/>
            <a:ext cx="10426701" cy="5386090"/>
          </a:xfrm>
          <a:prstGeom prst="rect">
            <a:avLst/>
          </a:prstGeom>
          <a:noFill/>
        </p:spPr>
        <p:txBody>
          <a:bodyPr wrap="square">
            <a:spAutoFit/>
          </a:bodyPr>
          <a:lstStyle/>
          <a:p>
            <a:pPr marR="0" lvl="0">
              <a:spcBef>
                <a:spcPts val="0"/>
              </a:spcBef>
              <a:spcAft>
                <a:spcPts val="0"/>
              </a:spcAft>
            </a:pPr>
            <a:r>
              <a:rPr lang="en-US" sz="2000" b="1" spc="-10" dirty="0">
                <a:effectLst/>
                <a:latin typeface="Arial" panose="020B0604020202020204" pitchFamily="34" charset="0"/>
                <a:ea typeface="Cambria" panose="02040503050406030204" pitchFamily="18" charset="0"/>
              </a:rPr>
              <a:t>To </a:t>
            </a:r>
            <a:r>
              <a:rPr lang="en-US" sz="2000" b="1" spc="-10" dirty="0">
                <a:latin typeface="Arial" panose="020B0604020202020204" pitchFamily="34" charset="0"/>
                <a:ea typeface="Cambria" panose="02040503050406030204" pitchFamily="18" charset="0"/>
              </a:rPr>
              <a:t>Pass the Course</a:t>
            </a:r>
            <a:r>
              <a:rPr lang="en-US" sz="2000" b="1" spc="-10" dirty="0">
                <a:effectLst/>
                <a:latin typeface="Arial" panose="020B0604020202020204" pitchFamily="34" charset="0"/>
                <a:ea typeface="Cambria" panose="02040503050406030204" pitchFamily="18" charset="0"/>
              </a:rPr>
              <a:t>:  (passing grade is at least 70.00%)</a:t>
            </a:r>
          </a:p>
          <a:p>
            <a:pPr marR="0" lvl="0">
              <a:spcBef>
                <a:spcPts val="0"/>
              </a:spcBef>
              <a:spcAft>
                <a:spcPts val="0"/>
              </a:spcAft>
            </a:pPr>
            <a:endParaRPr lang="en-US" dirty="0"/>
          </a:p>
          <a:p>
            <a:pPr marL="342900" lvl="0" indent="-342900">
              <a:buFont typeface="+mj-lt"/>
              <a:buAutoNum type="arabicPeriod"/>
            </a:pPr>
            <a:r>
              <a:rPr lang="en-US" b="1" spc="-10" dirty="0">
                <a:latin typeface="Arial" panose="020B0604020202020204" pitchFamily="34" charset="0"/>
                <a:ea typeface="Cambria" panose="02040503050406030204" pitchFamily="18" charset="0"/>
              </a:rPr>
              <a:t>Students must pass the course by obtaining all of the following:</a:t>
            </a:r>
          </a:p>
          <a:p>
            <a:pPr marL="914400" lvl="1" indent="-457200">
              <a:spcBef>
                <a:spcPts val="1200"/>
              </a:spcBef>
              <a:buAutoNum type="alphaLcPeriod"/>
            </a:pPr>
            <a:r>
              <a:rPr lang="en-US" b="1" spc="-10" dirty="0">
                <a:latin typeface="Arial" panose="020B0604020202020204" pitchFamily="34" charset="0"/>
                <a:ea typeface="Cambria" panose="02040503050406030204" pitchFamily="18" charset="0"/>
              </a:rPr>
              <a:t>Passing grade in Module Exam weighted average score</a:t>
            </a:r>
          </a:p>
          <a:p>
            <a:pPr marL="914400" lvl="1" indent="-457200">
              <a:spcBef>
                <a:spcPts val="1200"/>
              </a:spcBef>
              <a:buAutoNum type="alphaLcPeriod"/>
            </a:pPr>
            <a:r>
              <a:rPr lang="en-US" b="1" spc="-10" dirty="0">
                <a:latin typeface="Arial" panose="020B0604020202020204" pitchFamily="34" charset="0"/>
                <a:ea typeface="Cambria" panose="02040503050406030204" pitchFamily="18" charset="0"/>
              </a:rPr>
              <a:t>Pass Module exams adding up to at least 70.00% of the total course</a:t>
            </a:r>
          </a:p>
          <a:p>
            <a:pPr marL="914400" lvl="1" indent="-457200">
              <a:spcBef>
                <a:spcPts val="1200"/>
              </a:spcBef>
              <a:buAutoNum type="alphaLcPeriod"/>
            </a:pPr>
            <a:r>
              <a:rPr lang="en-US" b="1" spc="-10" dirty="0">
                <a:latin typeface="Arial" panose="020B0604020202020204" pitchFamily="34" charset="0"/>
                <a:ea typeface="Cambria" panose="02040503050406030204" pitchFamily="18" charset="0"/>
              </a:rPr>
              <a:t>Pass Medical Knowledge competency</a:t>
            </a:r>
          </a:p>
          <a:p>
            <a:pPr marL="1371600" lvl="2" indent="-457200">
              <a:spcBef>
                <a:spcPts val="1200"/>
              </a:spcBef>
              <a:buFont typeface="Arial" panose="020B0604020202020204" pitchFamily="34" charset="0"/>
              <a:buChar char="•"/>
            </a:pPr>
            <a:r>
              <a:rPr lang="en-US" b="1" spc="-10" dirty="0">
                <a:latin typeface="Arial" panose="020B0604020202020204" pitchFamily="34" charset="0"/>
                <a:ea typeface="Cambria" panose="02040503050406030204" pitchFamily="18" charset="0"/>
              </a:rPr>
              <a:t>70.00% of MK questions on Module exams</a:t>
            </a:r>
          </a:p>
          <a:p>
            <a:pPr marL="1371600" lvl="2" indent="-457200">
              <a:spcBef>
                <a:spcPts val="1200"/>
              </a:spcBef>
              <a:buFont typeface="Arial" panose="020B0604020202020204" pitchFamily="34" charset="0"/>
              <a:buChar char="•"/>
            </a:pPr>
            <a:r>
              <a:rPr lang="en-US" b="1" spc="-10" dirty="0">
                <a:latin typeface="Arial" panose="020B0604020202020204" pitchFamily="34" charset="0"/>
                <a:ea typeface="Cambria" panose="02040503050406030204" pitchFamily="18" charset="0"/>
              </a:rPr>
              <a:t>Pass each MK subject thread</a:t>
            </a:r>
          </a:p>
          <a:p>
            <a:pPr marL="914400" lvl="1" indent="-457200">
              <a:spcBef>
                <a:spcPts val="1200"/>
              </a:spcBef>
              <a:buAutoNum type="alphaLcPeriod"/>
            </a:pPr>
            <a:r>
              <a:rPr lang="en-US" b="1" spc="-10" dirty="0">
                <a:latin typeface="Arial" panose="020B0604020202020204" pitchFamily="34" charset="0"/>
                <a:ea typeface="Cambria" panose="02040503050406030204" pitchFamily="18" charset="0"/>
              </a:rPr>
              <a:t>Pass Patient Care competency</a:t>
            </a:r>
          </a:p>
          <a:p>
            <a:pPr marL="1371600" lvl="2" indent="-457200">
              <a:spcBef>
                <a:spcPts val="1200"/>
              </a:spcBef>
              <a:buFont typeface="Arial" panose="020B0604020202020204" pitchFamily="34" charset="0"/>
              <a:buChar char="•"/>
            </a:pPr>
            <a:r>
              <a:rPr lang="en-US" b="1" spc="-10" dirty="0">
                <a:latin typeface="Arial" panose="020B0604020202020204" pitchFamily="34" charset="0"/>
                <a:ea typeface="Cambria" panose="02040503050406030204" pitchFamily="18" charset="0"/>
              </a:rPr>
              <a:t>70.00% of PC questions on Module exams</a:t>
            </a:r>
          </a:p>
          <a:p>
            <a:pPr marL="914400" lvl="1" indent="-457200">
              <a:spcBef>
                <a:spcPts val="1200"/>
              </a:spcBef>
              <a:buAutoNum type="alphaLcPeriod"/>
            </a:pPr>
            <a:r>
              <a:rPr lang="en-US" b="1" spc="-10" dirty="0">
                <a:latin typeface="Arial" panose="020B0604020202020204" pitchFamily="34" charset="0"/>
                <a:ea typeface="Cambria" panose="02040503050406030204" pitchFamily="18" charset="0"/>
              </a:rPr>
              <a:t>Pass Professionalism Competency</a:t>
            </a:r>
          </a:p>
          <a:p>
            <a:pPr lvl="0"/>
            <a:endParaRPr lang="en-US" b="1" spc="-10" dirty="0">
              <a:latin typeface="Arial" panose="020B0604020202020204" pitchFamily="34" charset="0"/>
              <a:ea typeface="Cambria" panose="02040503050406030204" pitchFamily="18" charset="0"/>
            </a:endParaRPr>
          </a:p>
          <a:p>
            <a:pPr lvl="0"/>
            <a:r>
              <a:rPr lang="en-US" b="1" spc="-10" dirty="0">
                <a:latin typeface="Arial" panose="020B0604020202020204" pitchFamily="34" charset="0"/>
                <a:ea typeface="Cambria" panose="02040503050406030204" pitchFamily="18" charset="0"/>
              </a:rPr>
              <a:t>2. Students must attend at least 79%, without rounding, of mandatory events</a:t>
            </a:r>
          </a:p>
          <a:p>
            <a:pPr lvl="2"/>
            <a:endParaRPr lang="en-US" sz="2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0418950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D53C4199-7F08-380D-8644-396F356BCB4A}"/>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A256A58F-249B-ECA2-F001-FD2C44AD4977}"/>
              </a:ext>
            </a:extLst>
          </p:cNvPr>
          <p:cNvSpPr txBox="1"/>
          <p:nvPr/>
        </p:nvSpPr>
        <p:spPr>
          <a:xfrm>
            <a:off x="927100" y="514350"/>
            <a:ext cx="10426701" cy="5663089"/>
          </a:xfrm>
          <a:prstGeom prst="rect">
            <a:avLst/>
          </a:prstGeom>
          <a:noFill/>
        </p:spPr>
        <p:txBody>
          <a:bodyPr wrap="square">
            <a:spAutoFit/>
          </a:bodyPr>
          <a:lstStyle/>
          <a:p>
            <a:pPr marR="0" lvl="0">
              <a:spcBef>
                <a:spcPts val="0"/>
              </a:spcBef>
              <a:spcAft>
                <a:spcPts val="0"/>
              </a:spcAft>
            </a:pPr>
            <a:r>
              <a:rPr lang="en-US" sz="2000" b="1" u="sng" spc="-10" dirty="0">
                <a:effectLst/>
                <a:latin typeface="Arial" panose="020B0604020202020204" pitchFamily="34" charset="0"/>
                <a:ea typeface="Cambria" panose="02040503050406030204" pitchFamily="18" charset="0"/>
              </a:rPr>
              <a:t>Remediations</a:t>
            </a:r>
            <a:r>
              <a:rPr lang="en-US" sz="2000" b="1" spc="-10" dirty="0">
                <a:effectLst/>
                <a:latin typeface="Arial" panose="020B0604020202020204" pitchFamily="34" charset="0"/>
                <a:ea typeface="Cambria" panose="02040503050406030204" pitchFamily="18" charset="0"/>
              </a:rPr>
              <a:t> - </a:t>
            </a:r>
            <a:r>
              <a:rPr lang="en-US" b="1" spc="-10" dirty="0">
                <a:latin typeface="Arial" panose="020B0604020202020204" pitchFamily="34" charset="0"/>
                <a:ea typeface="Cambria" panose="02040503050406030204" pitchFamily="18" charset="0"/>
              </a:rPr>
              <a:t>All components of course are remediable, except:</a:t>
            </a:r>
          </a:p>
          <a:p>
            <a:pPr lvl="0"/>
            <a:r>
              <a:rPr lang="en-US" b="1" spc="-10" dirty="0">
                <a:latin typeface="Arial" panose="020B0604020202020204" pitchFamily="34" charset="0"/>
                <a:ea typeface="Cambria" panose="02040503050406030204" pitchFamily="18" charset="0"/>
              </a:rPr>
              <a:t>No remediations will be offered if you fail parts of the course adding to &gt; 30.00%</a:t>
            </a:r>
          </a:p>
          <a:p>
            <a:pPr marL="742950" lvl="1" indent="-285750">
              <a:buFont typeface="Arial" panose="020B0604020202020204" pitchFamily="34" charset="0"/>
              <a:buChar char="•"/>
            </a:pPr>
            <a:r>
              <a:rPr lang="en-US" b="1" spc="-10" dirty="0">
                <a:latin typeface="Arial" panose="020B0604020202020204" pitchFamily="34" charset="0"/>
                <a:ea typeface="Cambria" panose="02040503050406030204" pitchFamily="18" charset="0"/>
              </a:rPr>
              <a:t>any combination of module exams </a:t>
            </a:r>
            <a:r>
              <a:rPr lang="en-US" b="1" i="1" spc="-10" dirty="0">
                <a:latin typeface="Arial" panose="020B0604020202020204" pitchFamily="34" charset="0"/>
                <a:ea typeface="Cambria" panose="02040503050406030204" pitchFamily="18" charset="0"/>
              </a:rPr>
              <a:t>or</a:t>
            </a:r>
            <a:r>
              <a:rPr lang="en-US" b="1" spc="-10" dirty="0">
                <a:latin typeface="Arial" panose="020B0604020202020204" pitchFamily="34" charset="0"/>
                <a:ea typeface="Cambria" panose="02040503050406030204" pitchFamily="18" charset="0"/>
              </a:rPr>
              <a:t> </a:t>
            </a:r>
          </a:p>
          <a:p>
            <a:pPr marL="742950" lvl="1" indent="-285750">
              <a:buFont typeface="Arial" panose="020B0604020202020204" pitchFamily="34" charset="0"/>
              <a:buChar char="•"/>
            </a:pPr>
            <a:r>
              <a:rPr lang="en-US" b="1" spc="-10" dirty="0">
                <a:latin typeface="Arial" panose="020B0604020202020204" pitchFamily="34" charset="0"/>
                <a:ea typeface="Cambria" panose="02040503050406030204" pitchFamily="18" charset="0"/>
              </a:rPr>
              <a:t>any combination of competencies, </a:t>
            </a:r>
            <a:r>
              <a:rPr lang="en-US" b="1" i="1" spc="-10" dirty="0">
                <a:latin typeface="Arial" panose="020B0604020202020204" pitchFamily="34" charset="0"/>
                <a:ea typeface="Cambria" panose="02040503050406030204" pitchFamily="18" charset="0"/>
              </a:rPr>
              <a:t>or</a:t>
            </a:r>
            <a:r>
              <a:rPr lang="en-US" b="1" spc="-10" dirty="0">
                <a:latin typeface="Arial" panose="020B0604020202020204" pitchFamily="34" charset="0"/>
                <a:ea typeface="Cambria" panose="02040503050406030204" pitchFamily="18" charset="0"/>
              </a:rPr>
              <a:t> </a:t>
            </a:r>
          </a:p>
          <a:p>
            <a:pPr marL="742950" lvl="1" indent="-285750">
              <a:buFont typeface="Arial" panose="020B0604020202020204" pitchFamily="34" charset="0"/>
              <a:buChar char="•"/>
            </a:pPr>
            <a:r>
              <a:rPr lang="en-US" b="1" spc="-10" dirty="0">
                <a:latin typeface="Arial" panose="020B0604020202020204" pitchFamily="34" charset="0"/>
                <a:ea typeface="Cambria" panose="02040503050406030204" pitchFamily="18" charset="0"/>
              </a:rPr>
              <a:t>any combination of subject threads</a:t>
            </a:r>
          </a:p>
          <a:p>
            <a:pPr lvl="1"/>
            <a:endParaRPr lang="en-US" b="1" spc="-10" dirty="0">
              <a:latin typeface="Arial" panose="020B0604020202020204" pitchFamily="34" charset="0"/>
              <a:ea typeface="Cambria" panose="02040503050406030204" pitchFamily="18" charset="0"/>
            </a:endParaRPr>
          </a:p>
          <a:p>
            <a:r>
              <a:rPr lang="en-US" b="1" spc="-10" dirty="0">
                <a:latin typeface="Arial" panose="020B0604020202020204" pitchFamily="34" charset="0"/>
                <a:ea typeface="Cambria" panose="02040503050406030204" pitchFamily="18" charset="0"/>
              </a:rPr>
              <a:t>No remediations will be offered if you attend &lt;79% of mandatory events</a:t>
            </a:r>
          </a:p>
          <a:p>
            <a:endParaRPr lang="en-US" b="1" spc="-10" dirty="0">
              <a:latin typeface="Arial" panose="020B0604020202020204" pitchFamily="34" charset="0"/>
              <a:ea typeface="Cambria" panose="02040503050406030204" pitchFamily="18" charset="0"/>
            </a:endParaRPr>
          </a:p>
          <a:p>
            <a:r>
              <a:rPr lang="en-US" b="1" spc="-10" dirty="0">
                <a:latin typeface="Arial" panose="020B0604020202020204" pitchFamily="34" charset="0"/>
                <a:ea typeface="Cambria" panose="02040503050406030204" pitchFamily="18" charset="0"/>
              </a:rPr>
              <a:t>Overall Course grade is calculated 100% from Examsoft questions</a:t>
            </a:r>
          </a:p>
          <a:p>
            <a:endParaRPr lang="en-US" b="1" spc="-10" dirty="0">
              <a:latin typeface="Arial" panose="020B0604020202020204" pitchFamily="34" charset="0"/>
              <a:ea typeface="Cambria" panose="02040503050406030204" pitchFamily="18" charset="0"/>
            </a:endParaRPr>
          </a:p>
          <a:p>
            <a:r>
              <a:rPr lang="en-US" b="1" spc="-10" dirty="0">
                <a:latin typeface="Arial" panose="020B0604020202020204" pitchFamily="34" charset="0"/>
                <a:ea typeface="Cambria" panose="02040503050406030204" pitchFamily="18" charset="0"/>
              </a:rPr>
              <a:t>MK and PC Competencies are calculated only from Examsoft questions</a:t>
            </a:r>
          </a:p>
          <a:p>
            <a:pPr marL="742950" lvl="1" indent="-285750">
              <a:buFont typeface="Arial" panose="020B0604020202020204" pitchFamily="34" charset="0"/>
              <a:buChar char="•"/>
            </a:pPr>
            <a:r>
              <a:rPr lang="en-US" b="1" spc="-10" dirty="0">
                <a:latin typeface="Arial" panose="020B0604020202020204" pitchFamily="34" charset="0"/>
                <a:ea typeface="Cambria" panose="02040503050406030204" pitchFamily="18" charset="0"/>
              </a:rPr>
              <a:t>Only MK and PC are tracked in Canvas gradebook</a:t>
            </a:r>
          </a:p>
          <a:p>
            <a:pPr marL="742950" lvl="1" indent="-285750">
              <a:buFont typeface="Arial" panose="020B0604020202020204" pitchFamily="34" charset="0"/>
              <a:buChar char="•"/>
            </a:pPr>
            <a:r>
              <a:rPr lang="en-US" b="1" spc="-10" dirty="0">
                <a:latin typeface="Arial" panose="020B0604020202020204" pitchFamily="34" charset="0"/>
                <a:ea typeface="Cambria" panose="02040503050406030204" pitchFamily="18" charset="0"/>
              </a:rPr>
              <a:t>MK will certainly be &gt;30% of exam questions, so will not be remediable</a:t>
            </a:r>
          </a:p>
          <a:p>
            <a:pPr marL="742950" lvl="1" indent="-285750">
              <a:buFont typeface="Arial" panose="020B0604020202020204" pitchFamily="34" charset="0"/>
              <a:buChar char="•"/>
            </a:pPr>
            <a:r>
              <a:rPr lang="en-US" b="1" spc="-10" dirty="0">
                <a:latin typeface="Arial" panose="020B0604020202020204" pitchFamily="34" charset="0"/>
                <a:ea typeface="Cambria" panose="02040503050406030204" pitchFamily="18" charset="0"/>
              </a:rPr>
              <a:t>PC may be remediable, unless &gt;30% of exam questions</a:t>
            </a:r>
          </a:p>
          <a:p>
            <a:pPr marL="742950" lvl="1" indent="-285750">
              <a:buFont typeface="Arial" panose="020B0604020202020204" pitchFamily="34" charset="0"/>
              <a:buChar char="•"/>
            </a:pPr>
            <a:r>
              <a:rPr lang="en-US" b="1" spc="-10" dirty="0">
                <a:latin typeface="Arial" panose="020B0604020202020204" pitchFamily="34" charset="0"/>
                <a:ea typeface="Cambria" panose="02040503050406030204" pitchFamily="18" charset="0"/>
              </a:rPr>
              <a:t>MK subject thread </a:t>
            </a:r>
            <a:r>
              <a:rPr lang="en-US" b="1" spc="-10" dirty="0" err="1">
                <a:latin typeface="Arial" panose="020B0604020202020204" pitchFamily="34" charset="0"/>
                <a:ea typeface="Cambria" panose="02040503050406030204" pitchFamily="18" charset="0"/>
              </a:rPr>
              <a:t>remediability</a:t>
            </a:r>
            <a:r>
              <a:rPr lang="en-US" b="1" spc="-10" dirty="0">
                <a:latin typeface="Arial" panose="020B0604020202020204" pitchFamily="34" charset="0"/>
                <a:ea typeface="Cambria" panose="02040503050406030204" pitchFamily="18" charset="0"/>
              </a:rPr>
              <a:t> is determined by % of course, not % of MK competency</a:t>
            </a:r>
          </a:p>
          <a:p>
            <a:endParaRPr lang="en-US" b="1" spc="-10" dirty="0">
              <a:latin typeface="Arial" panose="020B0604020202020204" pitchFamily="34" charset="0"/>
              <a:ea typeface="Cambria" panose="02040503050406030204" pitchFamily="18" charset="0"/>
            </a:endParaRPr>
          </a:p>
          <a:p>
            <a:r>
              <a:rPr lang="en-US" b="1" spc="-10" dirty="0">
                <a:latin typeface="Arial" panose="020B0604020202020204" pitchFamily="34" charset="0"/>
                <a:ea typeface="Cambria" panose="02040503050406030204" pitchFamily="18" charset="0"/>
              </a:rPr>
              <a:t>Professionalism grade is calculated separately (see Professionalism metric table)</a:t>
            </a:r>
          </a:p>
          <a:p>
            <a:pPr marL="742950" lvl="1" indent="-285750">
              <a:buFont typeface="Arial" panose="020B0604020202020204" pitchFamily="34" charset="0"/>
              <a:buChar char="•"/>
            </a:pPr>
            <a:r>
              <a:rPr lang="en-US" b="1" spc="-10" dirty="0">
                <a:latin typeface="Arial" panose="020B0604020202020204" pitchFamily="34" charset="0"/>
                <a:ea typeface="Cambria" panose="02040503050406030204" pitchFamily="18" charset="0"/>
              </a:rPr>
              <a:t>is remediable, unless conditions above are met</a:t>
            </a:r>
          </a:p>
          <a:p>
            <a:pPr lvl="1"/>
            <a:endParaRPr lang="en-US" b="1" spc="-10" dirty="0">
              <a:latin typeface="Arial" panose="020B0604020202020204" pitchFamily="34" charset="0"/>
              <a:ea typeface="Cambria" panose="02040503050406030204" pitchFamily="18" charset="0"/>
            </a:endParaRPr>
          </a:p>
          <a:p>
            <a:pPr marL="285750" indent="-285750">
              <a:buFont typeface="Arial" panose="020B0604020202020204" pitchFamily="34" charset="0"/>
              <a:buChar char="•"/>
            </a:pPr>
            <a:r>
              <a:rPr lang="en-US" b="1" spc="-10" dirty="0">
                <a:latin typeface="Arial" panose="020B0604020202020204" pitchFamily="34" charset="0"/>
                <a:ea typeface="Cambria" panose="02040503050406030204" pitchFamily="18" charset="0"/>
              </a:rPr>
              <a:t>You must pass all offered remediations to pass the course</a:t>
            </a:r>
          </a:p>
        </p:txBody>
      </p:sp>
    </p:spTree>
    <p:extLst>
      <p:ext uri="{BB962C8B-B14F-4D97-AF65-F5344CB8AC3E}">
        <p14:creationId xmlns:p14="http://schemas.microsoft.com/office/powerpoint/2010/main" val="2342180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491E7F0F-C6C6-A682-46CC-B246E672DDFE}"/>
              </a:ext>
            </a:extLst>
          </p:cNvPr>
          <p:cNvGraphicFramePr>
            <a:graphicFrameLocks noGrp="1"/>
          </p:cNvGraphicFramePr>
          <p:nvPr>
            <p:extLst>
              <p:ext uri="{D42A27DB-BD31-4B8C-83A1-F6EECF244321}">
                <p14:modId xmlns:p14="http://schemas.microsoft.com/office/powerpoint/2010/main" val="3905058449"/>
              </p:ext>
            </p:extLst>
          </p:nvPr>
        </p:nvGraphicFramePr>
        <p:xfrm>
          <a:off x="2636240" y="592788"/>
          <a:ext cx="6919520" cy="5681420"/>
        </p:xfrm>
        <a:graphic>
          <a:graphicData uri="http://schemas.openxmlformats.org/drawingml/2006/table">
            <a:tbl>
              <a:tblPr firstRow="1" firstCol="1" bandRow="1">
                <a:tableStyleId>{FABFCF23-3B69-468F-B69F-88F6DE6A72F2}</a:tableStyleId>
              </a:tblPr>
              <a:tblGrid>
                <a:gridCol w="3586758">
                  <a:extLst>
                    <a:ext uri="{9D8B030D-6E8A-4147-A177-3AD203B41FA5}">
                      <a16:colId xmlns:a16="http://schemas.microsoft.com/office/drawing/2014/main" val="1663200288"/>
                    </a:ext>
                  </a:extLst>
                </a:gridCol>
                <a:gridCol w="3332762">
                  <a:extLst>
                    <a:ext uri="{9D8B030D-6E8A-4147-A177-3AD203B41FA5}">
                      <a16:colId xmlns:a16="http://schemas.microsoft.com/office/drawing/2014/main" val="2678324237"/>
                    </a:ext>
                  </a:extLst>
                </a:gridCol>
              </a:tblGrid>
              <a:tr h="398963">
                <a:tc gridSpan="2">
                  <a:txBody>
                    <a:bodyPr/>
                    <a:lstStyle/>
                    <a:p>
                      <a:pPr marL="0" marR="0" algn="ctr">
                        <a:buNone/>
                      </a:pPr>
                      <a:r>
                        <a:rPr lang="en-US" sz="3600" dirty="0">
                          <a:solidFill>
                            <a:schemeClr val="tx1"/>
                          </a:solidFill>
                          <a:effectLst/>
                        </a:rPr>
                        <a:t>Module Exam Metric</a:t>
                      </a:r>
                      <a:endParaRPr lang="en-US" sz="36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solidFill>
                      <a:srgbClr val="99CCFF">
                        <a:alpha val="20000"/>
                      </a:srgbClr>
                    </a:solidFill>
                  </a:tcPr>
                </a:tc>
                <a:tc hMerge="1">
                  <a:txBody>
                    <a:bodyPr/>
                    <a:lstStyle/>
                    <a:p>
                      <a:endParaRPr lang="en-US"/>
                    </a:p>
                  </a:txBody>
                  <a:tcPr/>
                </a:tc>
                <a:extLst>
                  <a:ext uri="{0D108BD9-81ED-4DB2-BD59-A6C34878D82A}">
                    <a16:rowId xmlns:a16="http://schemas.microsoft.com/office/drawing/2014/main" val="2538215570"/>
                  </a:ext>
                </a:extLst>
              </a:tr>
              <a:tr h="398963">
                <a:tc>
                  <a:txBody>
                    <a:bodyPr/>
                    <a:lstStyle/>
                    <a:p>
                      <a:pPr marL="0" marR="0">
                        <a:buNone/>
                      </a:pPr>
                      <a:r>
                        <a:rPr lang="en-US" sz="2400" dirty="0">
                          <a:solidFill>
                            <a:schemeClr val="tx1"/>
                          </a:solidFill>
                          <a:effectLst/>
                        </a:rPr>
                        <a:t> </a:t>
                      </a:r>
                      <a:endParaRPr lang="en-US" sz="24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Course Weight %</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971653494"/>
                  </a:ext>
                </a:extLst>
              </a:tr>
              <a:tr h="398963">
                <a:tc>
                  <a:txBody>
                    <a:bodyPr/>
                    <a:lstStyle/>
                    <a:p>
                      <a:pPr marL="0" marR="0">
                        <a:buNone/>
                      </a:pPr>
                      <a:r>
                        <a:rPr lang="en-US" sz="2800" dirty="0">
                          <a:solidFill>
                            <a:schemeClr val="tx1"/>
                          </a:solidFill>
                          <a:effectLst/>
                        </a:rPr>
                        <a:t>Module 1 exam</a:t>
                      </a:r>
                      <a:endParaRPr lang="en-US" sz="2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12.5</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935988493"/>
                  </a:ext>
                </a:extLst>
              </a:tr>
              <a:tr h="398963">
                <a:tc>
                  <a:txBody>
                    <a:bodyPr/>
                    <a:lstStyle/>
                    <a:p>
                      <a:pPr marL="0" marR="0">
                        <a:buNone/>
                      </a:pPr>
                      <a:r>
                        <a:rPr lang="en-US" sz="2800" dirty="0">
                          <a:solidFill>
                            <a:schemeClr val="tx1"/>
                          </a:solidFill>
                          <a:effectLst/>
                        </a:rPr>
                        <a:t>Module 2 exam</a:t>
                      </a:r>
                      <a:endParaRPr lang="en-US" sz="2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7.8</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656570752"/>
                  </a:ext>
                </a:extLst>
              </a:tr>
              <a:tr h="398963">
                <a:tc>
                  <a:txBody>
                    <a:bodyPr/>
                    <a:lstStyle/>
                    <a:p>
                      <a:pPr marL="0" marR="0">
                        <a:buNone/>
                      </a:pPr>
                      <a:r>
                        <a:rPr lang="en-US" sz="2800" dirty="0">
                          <a:solidFill>
                            <a:schemeClr val="tx1"/>
                          </a:solidFill>
                          <a:effectLst/>
                        </a:rPr>
                        <a:t>Module 3 exam</a:t>
                      </a:r>
                      <a:endParaRPr lang="en-US" sz="2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7.4</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735448243"/>
                  </a:ext>
                </a:extLst>
              </a:tr>
              <a:tr h="398963">
                <a:tc>
                  <a:txBody>
                    <a:bodyPr/>
                    <a:lstStyle/>
                    <a:p>
                      <a:pPr marL="0" marR="0">
                        <a:buNone/>
                      </a:pPr>
                      <a:r>
                        <a:rPr lang="en-US" sz="2800" dirty="0">
                          <a:solidFill>
                            <a:schemeClr val="tx1"/>
                          </a:solidFill>
                          <a:effectLst/>
                        </a:rPr>
                        <a:t>Module 4 exam</a:t>
                      </a:r>
                      <a:endParaRPr lang="en-US" sz="2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10.7</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811341532"/>
                  </a:ext>
                </a:extLst>
              </a:tr>
              <a:tr h="398963">
                <a:tc>
                  <a:txBody>
                    <a:bodyPr/>
                    <a:lstStyle/>
                    <a:p>
                      <a:pPr marL="0" marR="0">
                        <a:buNone/>
                      </a:pPr>
                      <a:r>
                        <a:rPr lang="en-US" sz="2800" dirty="0">
                          <a:solidFill>
                            <a:schemeClr val="tx1"/>
                          </a:solidFill>
                          <a:effectLst/>
                        </a:rPr>
                        <a:t>Module 5 exam</a:t>
                      </a:r>
                      <a:endParaRPr lang="en-US" sz="2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12.0</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135771734"/>
                  </a:ext>
                </a:extLst>
              </a:tr>
              <a:tr h="398963">
                <a:tc>
                  <a:txBody>
                    <a:bodyPr/>
                    <a:lstStyle/>
                    <a:p>
                      <a:pPr marL="0" marR="0">
                        <a:buNone/>
                      </a:pPr>
                      <a:r>
                        <a:rPr lang="en-US" sz="2800" dirty="0">
                          <a:solidFill>
                            <a:schemeClr val="tx1"/>
                          </a:solidFill>
                          <a:effectLst/>
                        </a:rPr>
                        <a:t>Module 6 exam</a:t>
                      </a:r>
                      <a:endParaRPr lang="en-US" sz="2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12.3</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429665394"/>
                  </a:ext>
                </a:extLst>
              </a:tr>
              <a:tr h="398963">
                <a:tc>
                  <a:txBody>
                    <a:bodyPr/>
                    <a:lstStyle/>
                    <a:p>
                      <a:pPr marL="0" marR="0">
                        <a:buNone/>
                      </a:pPr>
                      <a:r>
                        <a:rPr lang="en-US" sz="2800" dirty="0">
                          <a:solidFill>
                            <a:schemeClr val="tx1"/>
                          </a:solidFill>
                          <a:effectLst/>
                        </a:rPr>
                        <a:t>Module 7 exam</a:t>
                      </a:r>
                      <a:endParaRPr lang="en-US" sz="2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11.6</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803733221"/>
                  </a:ext>
                </a:extLst>
              </a:tr>
              <a:tr h="398963">
                <a:tc>
                  <a:txBody>
                    <a:bodyPr/>
                    <a:lstStyle/>
                    <a:p>
                      <a:pPr marL="0" marR="0">
                        <a:buNone/>
                      </a:pPr>
                      <a:r>
                        <a:rPr lang="en-US" sz="2800" dirty="0">
                          <a:solidFill>
                            <a:schemeClr val="tx1"/>
                          </a:solidFill>
                          <a:effectLst/>
                        </a:rPr>
                        <a:t>Module 8 exam</a:t>
                      </a:r>
                      <a:endParaRPr lang="en-US" sz="2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6.3</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040228346"/>
                  </a:ext>
                </a:extLst>
              </a:tr>
              <a:tr h="398963">
                <a:tc>
                  <a:txBody>
                    <a:bodyPr/>
                    <a:lstStyle/>
                    <a:p>
                      <a:pPr marL="0" marR="0">
                        <a:buNone/>
                      </a:pPr>
                      <a:r>
                        <a:rPr lang="en-US" sz="2800" dirty="0">
                          <a:solidFill>
                            <a:schemeClr val="tx1"/>
                          </a:solidFill>
                          <a:effectLst/>
                        </a:rPr>
                        <a:t>Module 9 exam</a:t>
                      </a:r>
                      <a:endParaRPr lang="en-US" sz="2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8.8</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776322781"/>
                  </a:ext>
                </a:extLst>
              </a:tr>
              <a:tr h="418911">
                <a:tc>
                  <a:txBody>
                    <a:bodyPr/>
                    <a:lstStyle/>
                    <a:p>
                      <a:pPr marL="0" marR="0">
                        <a:buNone/>
                      </a:pPr>
                      <a:r>
                        <a:rPr lang="en-US" sz="2800" dirty="0">
                          <a:solidFill>
                            <a:schemeClr val="tx1"/>
                          </a:solidFill>
                          <a:effectLst/>
                        </a:rPr>
                        <a:t>Module 10 exam</a:t>
                      </a:r>
                      <a:endParaRPr lang="en-US" sz="2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10.6</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097002757"/>
                  </a:ext>
                </a:extLst>
              </a:tr>
              <a:tr h="438860">
                <a:tc>
                  <a:txBody>
                    <a:bodyPr/>
                    <a:lstStyle/>
                    <a:p>
                      <a:pPr marL="0" marR="0" algn="r">
                        <a:buNone/>
                      </a:pPr>
                      <a:r>
                        <a:rPr lang="en-US" sz="2800" dirty="0">
                          <a:solidFill>
                            <a:schemeClr val="tx1"/>
                          </a:solidFill>
                          <a:effectLst/>
                        </a:rPr>
                        <a:t>% of the Course</a:t>
                      </a:r>
                      <a:endParaRPr lang="en-US" sz="28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100.00</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0541009"/>
                  </a:ext>
                </a:extLst>
              </a:tr>
            </a:tbl>
          </a:graphicData>
        </a:graphic>
      </p:graphicFrame>
    </p:spTree>
    <p:extLst>
      <p:ext uri="{BB962C8B-B14F-4D97-AF65-F5344CB8AC3E}">
        <p14:creationId xmlns:p14="http://schemas.microsoft.com/office/powerpoint/2010/main" val="1148628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0D6AB6FD-C2F7-CBF5-7DB5-0E5B29B29B23}"/>
            </a:ext>
          </a:extLst>
        </p:cNvPr>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0597D390-3EB8-630B-B208-2FA735F3319A}"/>
              </a:ext>
            </a:extLst>
          </p:cNvPr>
          <p:cNvGraphicFramePr>
            <a:graphicFrameLocks noGrp="1"/>
          </p:cNvGraphicFramePr>
          <p:nvPr>
            <p:extLst>
              <p:ext uri="{D42A27DB-BD31-4B8C-83A1-F6EECF244321}">
                <p14:modId xmlns:p14="http://schemas.microsoft.com/office/powerpoint/2010/main" val="2367823542"/>
              </p:ext>
            </p:extLst>
          </p:nvPr>
        </p:nvGraphicFramePr>
        <p:xfrm>
          <a:off x="2636240" y="592788"/>
          <a:ext cx="6919520" cy="4831398"/>
        </p:xfrm>
        <a:graphic>
          <a:graphicData uri="http://schemas.openxmlformats.org/drawingml/2006/table">
            <a:tbl>
              <a:tblPr firstRow="1" firstCol="1" bandRow="1">
                <a:tableStyleId>{FABFCF23-3B69-468F-B69F-88F6DE6A72F2}</a:tableStyleId>
              </a:tblPr>
              <a:tblGrid>
                <a:gridCol w="3586758">
                  <a:extLst>
                    <a:ext uri="{9D8B030D-6E8A-4147-A177-3AD203B41FA5}">
                      <a16:colId xmlns:a16="http://schemas.microsoft.com/office/drawing/2014/main" val="1663200288"/>
                    </a:ext>
                  </a:extLst>
                </a:gridCol>
                <a:gridCol w="3332762">
                  <a:extLst>
                    <a:ext uri="{9D8B030D-6E8A-4147-A177-3AD203B41FA5}">
                      <a16:colId xmlns:a16="http://schemas.microsoft.com/office/drawing/2014/main" val="2678324237"/>
                    </a:ext>
                  </a:extLst>
                </a:gridCol>
              </a:tblGrid>
              <a:tr h="398963">
                <a:tc gridSpan="2">
                  <a:txBody>
                    <a:bodyPr/>
                    <a:lstStyle/>
                    <a:p>
                      <a:pPr marL="0" marR="0" algn="ctr">
                        <a:buNone/>
                      </a:pPr>
                      <a:r>
                        <a:rPr lang="en-US" sz="3600" dirty="0">
                          <a:solidFill>
                            <a:schemeClr val="tx1"/>
                          </a:solidFill>
                          <a:effectLst/>
                        </a:rPr>
                        <a:t>MK Subject Thread Metric</a:t>
                      </a:r>
                      <a:endParaRPr lang="en-US" sz="36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solidFill>
                      <a:srgbClr val="99CCFF">
                        <a:alpha val="20000"/>
                      </a:srgbClr>
                    </a:solidFill>
                  </a:tcPr>
                </a:tc>
                <a:tc hMerge="1">
                  <a:txBody>
                    <a:bodyPr/>
                    <a:lstStyle/>
                    <a:p>
                      <a:endParaRPr lang="en-US"/>
                    </a:p>
                  </a:txBody>
                  <a:tcPr/>
                </a:tc>
                <a:extLst>
                  <a:ext uri="{0D108BD9-81ED-4DB2-BD59-A6C34878D82A}">
                    <a16:rowId xmlns:a16="http://schemas.microsoft.com/office/drawing/2014/main" val="2538215570"/>
                  </a:ext>
                </a:extLst>
              </a:tr>
              <a:tr h="398963">
                <a:tc>
                  <a:txBody>
                    <a:bodyPr/>
                    <a:lstStyle/>
                    <a:p>
                      <a:pPr marL="0" marR="0">
                        <a:buNone/>
                      </a:pPr>
                      <a:r>
                        <a:rPr lang="en-US" sz="2400" dirty="0">
                          <a:solidFill>
                            <a:schemeClr val="tx1"/>
                          </a:solidFill>
                          <a:effectLst/>
                        </a:rPr>
                        <a:t> </a:t>
                      </a:r>
                      <a:endParaRPr lang="en-US" sz="2400"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ctr">
                        <a:buNone/>
                      </a:pPr>
                      <a:r>
                        <a:rPr lang="en-US" sz="2800" b="1" dirty="0">
                          <a:solidFill>
                            <a:schemeClr val="tx1"/>
                          </a:solidFill>
                          <a:effectLst/>
                        </a:rPr>
                        <a:t>% of Course</a:t>
                      </a: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1971653494"/>
                  </a:ext>
                </a:extLst>
              </a:tr>
              <a:tr h="398963">
                <a:tc>
                  <a:txBody>
                    <a:bodyPr/>
                    <a:lstStyle/>
                    <a:p>
                      <a:pPr marL="0" marR="0">
                        <a:buNone/>
                      </a:pPr>
                      <a:r>
                        <a:rPr lang="en-US" sz="2800" b="1" kern="1200">
                          <a:solidFill>
                            <a:schemeClr val="tx1"/>
                          </a:solidFill>
                          <a:effectLst/>
                          <a:latin typeface="+mn-lt"/>
                          <a:ea typeface="+mn-ea"/>
                          <a:cs typeface="+mn-cs"/>
                        </a:rPr>
                        <a:t>Anatomy</a:t>
                      </a:r>
                    </a:p>
                  </a:txBody>
                  <a:tcPr marL="68580" marR="68580" marT="0" marB="0" anchor="b"/>
                </a:tc>
                <a:tc rowSpan="8">
                  <a:txBody>
                    <a:bodyPr/>
                    <a:lstStyle/>
                    <a:p>
                      <a:pPr marL="0" marR="0" algn="ctr">
                        <a:buNone/>
                      </a:pPr>
                      <a:r>
                        <a:rPr lang="en-US" sz="2800" b="1" kern="1200" dirty="0">
                          <a:solidFill>
                            <a:schemeClr val="tx1"/>
                          </a:solidFill>
                          <a:effectLst/>
                          <a:latin typeface="+mn-lt"/>
                          <a:ea typeface="+mn-ea"/>
                          <a:cs typeface="+mn-cs"/>
                        </a:rPr>
                        <a:t>Calculated in Canvas as cumulative running total throughout the course</a:t>
                      </a:r>
                    </a:p>
                  </a:txBody>
                  <a:tcPr marL="68580" marR="68580" marT="0" marB="0" anchor="ctr"/>
                </a:tc>
                <a:extLst>
                  <a:ext uri="{0D108BD9-81ED-4DB2-BD59-A6C34878D82A}">
                    <a16:rowId xmlns:a16="http://schemas.microsoft.com/office/drawing/2014/main" val="1935988493"/>
                  </a:ext>
                </a:extLst>
              </a:tr>
              <a:tr h="398963">
                <a:tc>
                  <a:txBody>
                    <a:bodyPr/>
                    <a:lstStyle/>
                    <a:p>
                      <a:pPr marL="0" marR="0">
                        <a:buNone/>
                      </a:pPr>
                      <a:r>
                        <a:rPr lang="en-US" sz="2800" b="1" kern="1200">
                          <a:solidFill>
                            <a:schemeClr val="tx1"/>
                          </a:solidFill>
                          <a:effectLst/>
                          <a:latin typeface="+mn-lt"/>
                          <a:ea typeface="+mn-ea"/>
                          <a:cs typeface="+mn-cs"/>
                        </a:rPr>
                        <a:t>Biochem/Mol Bio/Genetics/Cell Bio</a:t>
                      </a:r>
                    </a:p>
                  </a:txBody>
                  <a:tcPr marL="68580" marR="68580" marT="0" marB="0" anchor="b"/>
                </a:tc>
                <a:tc vMerge="1">
                  <a:txBody>
                    <a:bodyPr/>
                    <a:lstStyle/>
                    <a:p>
                      <a:pPr marL="0" marR="0" algn="ctr">
                        <a:buNone/>
                      </a:pP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656570752"/>
                  </a:ext>
                </a:extLst>
              </a:tr>
              <a:tr h="398963">
                <a:tc>
                  <a:txBody>
                    <a:bodyPr/>
                    <a:lstStyle/>
                    <a:p>
                      <a:pPr marL="0" marR="0">
                        <a:buNone/>
                      </a:pPr>
                      <a:r>
                        <a:rPr lang="en-US" sz="2800" b="1" kern="1200">
                          <a:solidFill>
                            <a:schemeClr val="tx1"/>
                          </a:solidFill>
                          <a:effectLst/>
                          <a:latin typeface="+mn-lt"/>
                          <a:ea typeface="+mn-ea"/>
                          <a:cs typeface="+mn-cs"/>
                        </a:rPr>
                        <a:t>Histology</a:t>
                      </a:r>
                    </a:p>
                  </a:txBody>
                  <a:tcPr marL="68580" marR="68580" marT="0" marB="0" anchor="b"/>
                </a:tc>
                <a:tc vMerge="1">
                  <a:txBody>
                    <a:bodyPr/>
                    <a:lstStyle/>
                    <a:p>
                      <a:pPr marL="0" marR="0" algn="ctr">
                        <a:buNone/>
                      </a:pP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3735448243"/>
                  </a:ext>
                </a:extLst>
              </a:tr>
              <a:tr h="398963">
                <a:tc>
                  <a:txBody>
                    <a:bodyPr/>
                    <a:lstStyle/>
                    <a:p>
                      <a:pPr marL="0" marR="0">
                        <a:buNone/>
                      </a:pPr>
                      <a:r>
                        <a:rPr lang="en-US" sz="2800" b="1" kern="1200">
                          <a:solidFill>
                            <a:schemeClr val="tx1"/>
                          </a:solidFill>
                          <a:effectLst/>
                          <a:latin typeface="+mn-lt"/>
                          <a:ea typeface="+mn-ea"/>
                          <a:cs typeface="+mn-cs"/>
                        </a:rPr>
                        <a:t>Immunology</a:t>
                      </a:r>
                    </a:p>
                  </a:txBody>
                  <a:tcPr marL="68580" marR="68580" marT="0" marB="0" anchor="b"/>
                </a:tc>
                <a:tc vMerge="1">
                  <a:txBody>
                    <a:bodyPr/>
                    <a:lstStyle/>
                    <a:p>
                      <a:pPr marL="0" marR="0" algn="ctr">
                        <a:buNone/>
                      </a:pP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811341532"/>
                  </a:ext>
                </a:extLst>
              </a:tr>
              <a:tr h="398963">
                <a:tc>
                  <a:txBody>
                    <a:bodyPr/>
                    <a:lstStyle/>
                    <a:p>
                      <a:pPr marL="0" marR="0">
                        <a:buNone/>
                      </a:pPr>
                      <a:r>
                        <a:rPr lang="en-US" sz="2800" b="1" kern="1200" dirty="0">
                          <a:solidFill>
                            <a:schemeClr val="tx1"/>
                          </a:solidFill>
                          <a:effectLst/>
                          <a:latin typeface="+mn-lt"/>
                          <a:ea typeface="+mn-ea"/>
                          <a:cs typeface="+mn-cs"/>
                        </a:rPr>
                        <a:t>Microbiology</a:t>
                      </a:r>
                    </a:p>
                  </a:txBody>
                  <a:tcPr marL="68580" marR="68580" marT="0" marB="0" anchor="b"/>
                </a:tc>
                <a:tc vMerge="1">
                  <a:txBody>
                    <a:bodyPr/>
                    <a:lstStyle/>
                    <a:p>
                      <a:pPr marL="0" marR="0" algn="ctr">
                        <a:buNone/>
                      </a:pP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135771734"/>
                  </a:ext>
                </a:extLst>
              </a:tr>
              <a:tr h="398963">
                <a:tc>
                  <a:txBody>
                    <a:bodyPr/>
                    <a:lstStyle/>
                    <a:p>
                      <a:pPr marL="0" marR="0">
                        <a:buNone/>
                      </a:pPr>
                      <a:r>
                        <a:rPr lang="en-US" sz="2800" b="1" kern="1200">
                          <a:solidFill>
                            <a:schemeClr val="tx1"/>
                          </a:solidFill>
                          <a:effectLst/>
                          <a:latin typeface="+mn-lt"/>
                          <a:ea typeface="+mn-ea"/>
                          <a:cs typeface="+mn-cs"/>
                        </a:rPr>
                        <a:t>Pathology</a:t>
                      </a:r>
                    </a:p>
                  </a:txBody>
                  <a:tcPr marL="68580" marR="68580" marT="0" marB="0" anchor="b"/>
                </a:tc>
                <a:tc vMerge="1">
                  <a:txBody>
                    <a:bodyPr/>
                    <a:lstStyle/>
                    <a:p>
                      <a:pPr marL="0" marR="0" algn="ctr">
                        <a:buNone/>
                      </a:pP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429665394"/>
                  </a:ext>
                </a:extLst>
              </a:tr>
              <a:tr h="398963">
                <a:tc>
                  <a:txBody>
                    <a:bodyPr/>
                    <a:lstStyle/>
                    <a:p>
                      <a:pPr marL="0" marR="0">
                        <a:lnSpc>
                          <a:spcPct val="107000"/>
                        </a:lnSpc>
                        <a:buNone/>
                      </a:pPr>
                      <a:r>
                        <a:rPr lang="en-US" sz="2800" b="1" kern="1200">
                          <a:solidFill>
                            <a:schemeClr val="tx1"/>
                          </a:solidFill>
                          <a:effectLst/>
                          <a:latin typeface="+mn-lt"/>
                          <a:ea typeface="+mn-ea"/>
                          <a:cs typeface="+mn-cs"/>
                        </a:rPr>
                        <a:t>Pharmacology</a:t>
                      </a:r>
                    </a:p>
                  </a:txBody>
                  <a:tcPr marL="68580" marR="68580" marT="0" marB="0" anchor="b"/>
                </a:tc>
                <a:tc vMerge="1">
                  <a:txBody>
                    <a:bodyPr/>
                    <a:lstStyle/>
                    <a:p>
                      <a:pPr marL="0" marR="0" algn="ctr">
                        <a:buNone/>
                      </a:pP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803733221"/>
                  </a:ext>
                </a:extLst>
              </a:tr>
              <a:tr h="398963">
                <a:tc>
                  <a:txBody>
                    <a:bodyPr/>
                    <a:lstStyle/>
                    <a:p>
                      <a:pPr marL="0" marR="0">
                        <a:buNone/>
                      </a:pPr>
                      <a:r>
                        <a:rPr lang="en-US" sz="2800" b="1" kern="1200" dirty="0">
                          <a:solidFill>
                            <a:schemeClr val="tx1"/>
                          </a:solidFill>
                          <a:effectLst/>
                          <a:latin typeface="+mn-lt"/>
                          <a:ea typeface="+mn-ea"/>
                          <a:cs typeface="+mn-cs"/>
                        </a:rPr>
                        <a:t>Physiology</a:t>
                      </a:r>
                    </a:p>
                  </a:txBody>
                  <a:tcPr marL="68580" marR="68580" marT="0" marB="0" anchor="b"/>
                </a:tc>
                <a:tc vMerge="1">
                  <a:txBody>
                    <a:bodyPr/>
                    <a:lstStyle/>
                    <a:p>
                      <a:pPr marL="0" marR="0" algn="ctr">
                        <a:buNone/>
                      </a:pPr>
                      <a:endParaRPr lang="en-US" sz="2800" b="1" dirty="0">
                        <a:solidFill>
                          <a:schemeClr val="tx1"/>
                        </a:solidFill>
                        <a:effectLst/>
                        <a:latin typeface="Times New Roman" panose="02020603050405020304" pitchFamily="18" charset="0"/>
                        <a:ea typeface="Times New Roman" panose="02020603050405020304" pitchFamily="18" charset="0"/>
                      </a:endParaRPr>
                    </a:p>
                  </a:txBody>
                  <a:tcPr marL="68580" marR="68580" marT="0" marB="0" anchor="b"/>
                </a:tc>
                <a:extLst>
                  <a:ext uri="{0D108BD9-81ED-4DB2-BD59-A6C34878D82A}">
                    <a16:rowId xmlns:a16="http://schemas.microsoft.com/office/drawing/2014/main" val="2040228346"/>
                  </a:ext>
                </a:extLst>
              </a:tr>
            </a:tbl>
          </a:graphicData>
        </a:graphic>
      </p:graphicFrame>
      <p:sp>
        <p:nvSpPr>
          <p:cNvPr id="3" name="TextBox 2">
            <a:extLst>
              <a:ext uri="{FF2B5EF4-FFF2-40B4-BE49-F238E27FC236}">
                <a16:creationId xmlns:a16="http://schemas.microsoft.com/office/drawing/2014/main" id="{704B0D11-BD80-DE52-7ADB-F873BE45AAB0}"/>
              </a:ext>
            </a:extLst>
          </p:cNvPr>
          <p:cNvSpPr txBox="1"/>
          <p:nvPr/>
        </p:nvSpPr>
        <p:spPr>
          <a:xfrm>
            <a:off x="1012234" y="5635262"/>
            <a:ext cx="10167531" cy="646331"/>
          </a:xfrm>
          <a:prstGeom prst="rect">
            <a:avLst/>
          </a:prstGeom>
          <a:noFill/>
        </p:spPr>
        <p:txBody>
          <a:bodyPr wrap="square">
            <a:spAutoFit/>
          </a:bodyPr>
          <a:lstStyle/>
          <a:p>
            <a:pPr algn="ctr"/>
            <a:r>
              <a:rPr lang="en-US" altLang="en-US" dirty="0">
                <a:solidFill>
                  <a:srgbClr val="000000"/>
                </a:solidFill>
                <a:latin typeface="Arial" panose="020B0604020202020204" pitchFamily="34" charset="0"/>
                <a:ea typeface="Times New Roman" panose="02020603050405020304" pitchFamily="18" charset="0"/>
                <a:cs typeface="Arial" panose="020B0604020202020204" pitchFamily="34" charset="0"/>
              </a:rPr>
              <a:t>Final Thread grades will not be calculated until the end of the course. A running total of thread grades will be updated after every module exam.</a:t>
            </a:r>
            <a:r>
              <a:rPr kumimoji="0" lang="en-US" altLang="en-US" sz="18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endParaRPr lang="en-US" dirty="0"/>
          </a:p>
        </p:txBody>
      </p:sp>
    </p:spTree>
    <p:extLst>
      <p:ext uri="{BB962C8B-B14F-4D97-AF65-F5344CB8AC3E}">
        <p14:creationId xmlns:p14="http://schemas.microsoft.com/office/powerpoint/2010/main" val="2945504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9" name="Rectangle 2">
                <a:extLst>
                  <a:ext uri="{FF2B5EF4-FFF2-40B4-BE49-F238E27FC236}">
                    <a16:creationId xmlns:a16="http://schemas.microsoft.com/office/drawing/2014/main" id="{29865850-0CBF-5C28-B1C9-F1642AAE84D7}"/>
                  </a:ext>
                </a:extLst>
              </p:cNvPr>
              <p:cNvSpPr>
                <a:spLocks noChangeArrowheads="1"/>
              </p:cNvSpPr>
              <p:nvPr/>
            </p:nvSpPr>
            <p:spPr bwMode="auto">
              <a:xfrm>
                <a:off x="1253331" y="1289073"/>
                <a:ext cx="9685337" cy="4106060"/>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Professionalism Competency Calculation: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eaLnBrk="0" fontAlgn="base" hangingPunct="0">
                  <a:spcBef>
                    <a:spcPct val="0"/>
                  </a:spcBef>
                  <a:spcAft>
                    <a:spcPct val="0"/>
                  </a:spcAft>
                </a:pPr>
                <a:r>
                  <a:rPr lang="en-US" sz="2400" b="1" u="sng" dirty="0">
                    <a:solidFill>
                      <a:srgbClr val="000000"/>
                    </a:solidFill>
                    <a:effectLst/>
                    <a:latin typeface="Arial" panose="020B0604020202020204" pitchFamily="34" charset="0"/>
                    <a:ea typeface="Times New Roman" panose="02020603050405020304" pitchFamily="18" charset="0"/>
                  </a:rPr>
                  <a:t>Earning points</a:t>
                </a:r>
                <a:endParaRPr lang="en-US" sz="2400" b="1" dirty="0">
                  <a:effectLst/>
                  <a:latin typeface="Times New Roman" panose="02020603050405020304" pitchFamily="18"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rgbClr val="000000"/>
                    </a:solidFill>
                    <a:latin typeface="Arial" panose="020B0604020202020204" pitchFamily="34" charset="0"/>
                    <a:cs typeface="Arial" panose="020B0604020202020204" pitchFamily="34" charset="0"/>
                  </a:rPr>
                  <a:t>Participation and Completion of formative assignments, quizzes, cases, TBL, CAS Exam, etc.</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algn="ctr" eaLnBrk="0" fontAlgn="base" hangingPunct="0">
                  <a:spcBef>
                    <a:spcPct val="0"/>
                  </a:spcBef>
                  <a:spcAft>
                    <a:spcPct val="0"/>
                  </a:spcAft>
                </a:pPr>
                <a:r>
                  <a:rPr lang="en-US" sz="2800" dirty="0">
                    <a:solidFill>
                      <a:srgbClr val="000000"/>
                    </a:solidFill>
                    <a:effectLst/>
                    <a:latin typeface="Arial" panose="020B0604020202020204" pitchFamily="34" charset="0"/>
                    <a:ea typeface="Times New Roman" panose="02020603050405020304" pitchFamily="18" charset="0"/>
                  </a:rPr>
                  <a:t> 100% * </a:t>
                </a:r>
                <a14:m>
                  <m:oMath xmlns:m="http://schemas.openxmlformats.org/officeDocument/2006/math">
                    <m:d>
                      <m:dPr>
                        <m:ctrlP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ctrlPr>
                      </m:dPr>
                      <m:e>
                        <m:f>
                          <m:fPr>
                            <m:ctrlP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ctrlPr>
                          </m:fPr>
                          <m:num>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𝑡h𝑒</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 </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𝑛𝑢𝑚𝑏𝑒𝑟</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 </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𝑜𝑓</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 </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𝑝𝑜𝑖𝑛𝑡𝑠</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 </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𝑒𝑎𝑟𝑛𝑒𝑑</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m:t>
                            </m:r>
                          </m:num>
                          <m:den>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𝑡𝑜𝑡𝑎𝑙</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 </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𝑛𝑢𝑚𝑏𝑒𝑟</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 </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𝑜𝑓</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 </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𝑝𝑜𝑖𝑛𝑡𝑠</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 </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𝑝𝑜𝑠𝑠𝑖𝑏𝑙𝑒</m:t>
                            </m:r>
                            <m:r>
                              <a:rPr lang="en-US" sz="2800" i="1">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t>)</m:t>
                            </m:r>
                          </m:den>
                        </m:f>
                      </m:e>
                    </m:d>
                  </m:oMath>
                </a14:m>
                <a:endParaRPr lang="en-US" sz="1800" dirty="0">
                  <a:effectLst/>
                  <a:latin typeface="Times New Roman" panose="02020603050405020304" pitchFamily="18"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This will appear in gradebook as the </a:t>
                </a:r>
                <a:r>
                  <a:rPr lang="en-US" sz="2000" dirty="0">
                    <a:solidFill>
                      <a:srgbClr val="000000"/>
                    </a:solidFill>
                    <a:effectLst/>
                    <a:latin typeface="Arial" panose="020B0604020202020204" pitchFamily="34" charset="0"/>
                    <a:ea typeface="Times New Roman" panose="02020603050405020304" pitchFamily="18" charset="0"/>
                  </a:rPr>
                  <a:t>assignments weighted average grade</a:t>
                </a:r>
              </a:p>
            </p:txBody>
          </p:sp>
        </mc:Choice>
        <mc:Fallback xmlns="">
          <p:sp>
            <p:nvSpPr>
              <p:cNvPr id="9" name="Rectangle 2">
                <a:extLst>
                  <a:ext uri="{FF2B5EF4-FFF2-40B4-BE49-F238E27FC236}">
                    <a16:creationId xmlns:a16="http://schemas.microsoft.com/office/drawing/2014/main" id="{29865850-0CBF-5C28-B1C9-F1642AAE84D7}"/>
                  </a:ext>
                </a:extLst>
              </p:cNvPr>
              <p:cNvSpPr>
                <a:spLocks noRot="1" noChangeAspect="1" noMove="1" noResize="1" noEditPoints="1" noAdjustHandles="1" noChangeArrowheads="1" noChangeShapeType="1" noTextEdit="1"/>
              </p:cNvSpPr>
              <p:nvPr/>
            </p:nvSpPr>
            <p:spPr bwMode="auto">
              <a:xfrm>
                <a:off x="1253331" y="1289073"/>
                <a:ext cx="9685337" cy="4106060"/>
              </a:xfrm>
              <a:prstGeom prst="rect">
                <a:avLst/>
              </a:prstGeom>
              <a:blipFill>
                <a:blip r:embed="rId3"/>
                <a:stretch>
                  <a:fillRect l="-1008" t="-148" b="-2374"/>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p:spTree>
    <p:extLst>
      <p:ext uri="{BB962C8B-B14F-4D97-AF65-F5344CB8AC3E}">
        <p14:creationId xmlns:p14="http://schemas.microsoft.com/office/powerpoint/2010/main" val="1056362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2">
            <a:extLst>
              <a:ext uri="{FF2B5EF4-FFF2-40B4-BE49-F238E27FC236}">
                <a16:creationId xmlns:a16="http://schemas.microsoft.com/office/drawing/2014/main" id="{29865850-0CBF-5C28-B1C9-F1642AAE84D7}"/>
              </a:ext>
            </a:extLst>
          </p:cNvPr>
          <p:cNvSpPr>
            <a:spLocks noChangeArrowheads="1"/>
          </p:cNvSpPr>
          <p:nvPr/>
        </p:nvSpPr>
        <p:spPr bwMode="auto">
          <a:xfrm>
            <a:off x="1253331" y="1425524"/>
            <a:ext cx="968533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000" b="1" dirty="0">
                <a:solidFill>
                  <a:srgbClr val="000000"/>
                </a:solidFill>
                <a:latin typeface="Arial" panose="020B0604020202020204" pitchFamily="34" charset="0"/>
                <a:ea typeface="Times New Roman" panose="02020603050405020304" pitchFamily="18" charset="0"/>
                <a:cs typeface="Arial" panose="020B0604020202020204" pitchFamily="34" charset="0"/>
              </a:rPr>
              <a:t>Professionalism Competency Calculation: </a:t>
            </a:r>
          </a:p>
          <a:p>
            <a:pPr eaLnBrk="0" fontAlgn="base" hangingPunct="0">
              <a:spcBef>
                <a:spcPct val="0"/>
              </a:spcBef>
              <a:spcAft>
                <a:spcPct val="0"/>
              </a:spcAft>
            </a:pPr>
            <a:endParaRPr lang="en-US" altLang="en-US" sz="2000" b="1"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b="1" u="sng" dirty="0">
                <a:solidFill>
                  <a:srgbClr val="000000"/>
                </a:solidFill>
                <a:latin typeface="Arial" panose="020B0604020202020204" pitchFamily="34" charset="0"/>
              </a:rPr>
              <a:t>Losing Points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From your earned points, you can have points deducted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eaLnBrk="0" fontAlgn="base" hangingPunct="0">
              <a:spcBef>
                <a:spcPct val="0"/>
              </a:spcBef>
              <a:spcAft>
                <a:spcPct val="0"/>
              </a:spcAft>
            </a:pPr>
            <a:r>
              <a:rPr lang="en-US" sz="1800" u="sng" dirty="0">
                <a:solidFill>
                  <a:srgbClr val="000000"/>
                </a:solidFill>
                <a:effectLst/>
                <a:latin typeface="Arial" panose="020B0604020202020204" pitchFamily="34" charset="0"/>
                <a:ea typeface="Times New Roman" panose="02020603050405020304" pitchFamily="18" charset="0"/>
              </a:rPr>
              <a:t>Losing points</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rgbClr val="000000"/>
                </a:solidFill>
                <a:effectLst/>
                <a:latin typeface="Arial" panose="020B0604020202020204" pitchFamily="34" charset="0"/>
                <a:ea typeface="Times New Roman" panose="02020603050405020304" pitchFamily="18" charset="0"/>
              </a:rPr>
              <a:t>You will lose Professionalism points based on:</a:t>
            </a:r>
            <a:endParaRPr lang="en-US" sz="1800"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solidFill>
                  <a:srgbClr val="000000"/>
                </a:solidFill>
                <a:effectLst/>
                <a:latin typeface="Arial" panose="020B0604020202020204" pitchFamily="34" charset="0"/>
                <a:ea typeface="Times New Roman" panose="02020603050405020304" pitchFamily="18" charset="0"/>
              </a:rPr>
              <a:t>Late arrival to or absence from exams, or failure to follow directions, </a:t>
            </a:r>
            <a:endParaRPr lang="en-US" sz="1800"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solidFill>
                  <a:srgbClr val="000000"/>
                </a:solidFill>
                <a:effectLst/>
                <a:latin typeface="Arial" panose="020B0604020202020204" pitchFamily="34" charset="0"/>
                <a:ea typeface="Times New Roman" panose="02020603050405020304" pitchFamily="18" charset="0"/>
              </a:rPr>
              <a:t>Late submission of assignments or failure to complete them as directed,</a:t>
            </a:r>
            <a:endParaRPr lang="en-US" sz="1800"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solidFill>
                  <a:srgbClr val="000000"/>
                </a:solidFill>
                <a:effectLst/>
                <a:latin typeface="Arial" panose="020B0604020202020204" pitchFamily="34" charset="0"/>
                <a:ea typeface="Times New Roman" panose="02020603050405020304" pitchFamily="18" charset="0"/>
              </a:rPr>
              <a:t>Late arrival to, or failure to participate in group activities, and other specified activities (denoted by asterisks on the schedule)</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515763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0B12DE61-174C-9EB9-460A-A18F4DA3FD33}"/>
              </a:ext>
            </a:extLst>
          </p:cNvPr>
          <p:cNvGraphicFramePr>
            <a:graphicFrameLocks noGrp="1"/>
          </p:cNvGraphicFramePr>
          <p:nvPr>
            <p:extLst>
              <p:ext uri="{D42A27DB-BD31-4B8C-83A1-F6EECF244321}">
                <p14:modId xmlns:p14="http://schemas.microsoft.com/office/powerpoint/2010/main" val="2480476356"/>
              </p:ext>
            </p:extLst>
          </p:nvPr>
        </p:nvGraphicFramePr>
        <p:xfrm>
          <a:off x="827566" y="1093751"/>
          <a:ext cx="10536867" cy="4847782"/>
        </p:xfrm>
        <a:graphic>
          <a:graphicData uri="http://schemas.openxmlformats.org/drawingml/2006/table">
            <a:tbl>
              <a:tblPr firstRow="1" firstCol="1" bandRow="1"/>
              <a:tblGrid>
                <a:gridCol w="2179676">
                  <a:extLst>
                    <a:ext uri="{9D8B030D-6E8A-4147-A177-3AD203B41FA5}">
                      <a16:colId xmlns:a16="http://schemas.microsoft.com/office/drawing/2014/main" val="393945324"/>
                    </a:ext>
                  </a:extLst>
                </a:gridCol>
                <a:gridCol w="3537937">
                  <a:extLst>
                    <a:ext uri="{9D8B030D-6E8A-4147-A177-3AD203B41FA5}">
                      <a16:colId xmlns:a16="http://schemas.microsoft.com/office/drawing/2014/main" val="857097626"/>
                    </a:ext>
                  </a:extLst>
                </a:gridCol>
                <a:gridCol w="1459801">
                  <a:extLst>
                    <a:ext uri="{9D8B030D-6E8A-4147-A177-3AD203B41FA5}">
                      <a16:colId xmlns:a16="http://schemas.microsoft.com/office/drawing/2014/main" val="2884989391"/>
                    </a:ext>
                  </a:extLst>
                </a:gridCol>
                <a:gridCol w="3359453">
                  <a:extLst>
                    <a:ext uri="{9D8B030D-6E8A-4147-A177-3AD203B41FA5}">
                      <a16:colId xmlns:a16="http://schemas.microsoft.com/office/drawing/2014/main" val="2448767326"/>
                    </a:ext>
                  </a:extLst>
                </a:gridCol>
              </a:tblGrid>
              <a:tr h="346883">
                <a:tc rowSpan="3">
                  <a:txBody>
                    <a:bodyPr/>
                    <a:lstStyle/>
                    <a:p>
                      <a:pPr marL="0" marR="0" algn="ctr">
                        <a:spcBef>
                          <a:spcPts val="0"/>
                        </a:spcBef>
                        <a:spcAft>
                          <a:spcPts val="0"/>
                        </a:spcAft>
                      </a:pPr>
                      <a:r>
                        <a:rPr lang="en-US" sz="1600" b="1" u="sng" dirty="0">
                          <a:solidFill>
                            <a:srgbClr val="000000"/>
                          </a:solidFill>
                          <a:effectLst/>
                          <a:latin typeface="Arial" panose="020B0604020202020204" pitchFamily="34" charset="0"/>
                          <a:ea typeface="Times New Roman" panose="02020603050405020304" pitchFamily="18" charset="0"/>
                        </a:rPr>
                        <a:t>Exam professionalism</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spcBef>
                          <a:spcPts val="0"/>
                        </a:spcBef>
                        <a:spcAft>
                          <a:spcPts val="0"/>
                        </a:spcAft>
                      </a:pPr>
                      <a:r>
                        <a:rPr lang="en-US" sz="1600" dirty="0">
                          <a:solidFill>
                            <a:srgbClr val="000000"/>
                          </a:solidFill>
                          <a:effectLst/>
                          <a:latin typeface="Arial" panose="020B0604020202020204" pitchFamily="34" charset="0"/>
                          <a:ea typeface="Times New Roman" panose="02020603050405020304" pitchFamily="18" charset="0"/>
                        </a:rPr>
                        <a:t>Unexcused late arrival to exam (per handbook  tardy policy) </a:t>
                      </a:r>
                    </a:p>
                    <a:p>
                      <a:pPr marL="0" marR="0">
                        <a:spcBef>
                          <a:spcPts val="0"/>
                        </a:spcBef>
                        <a:spcAft>
                          <a:spcPts val="0"/>
                        </a:spcAft>
                      </a:pPr>
                      <a:r>
                        <a:rPr lang="en-US" sz="1600" dirty="0">
                          <a:solidFill>
                            <a:srgbClr val="000000"/>
                          </a:solidFill>
                          <a:effectLst/>
                          <a:latin typeface="Arial" panose="020B0604020202020204" pitchFamily="34" charset="0"/>
                          <a:ea typeface="Times New Roman" panose="02020603050405020304" pitchFamily="18" charset="0"/>
                        </a:rPr>
                        <a:t>(Late &gt; 20 minutes = absence)</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600" dirty="0">
                          <a:effectLst/>
                          <a:latin typeface="Times New Roman" panose="02020603050405020304" pitchFamily="18" charset="0"/>
                          <a:ea typeface="Times New Roman" panose="02020603050405020304" pitchFamily="18" charset="0"/>
                        </a:rPr>
                        <a:t>&gt; 20 minutes</a:t>
                      </a: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600" dirty="0">
                          <a:solidFill>
                            <a:srgbClr val="000000"/>
                          </a:solidFill>
                          <a:effectLst/>
                          <a:latin typeface="Arial" panose="020B0604020202020204" pitchFamily="34" charset="0"/>
                          <a:ea typeface="Times New Roman" panose="02020603050405020304" pitchFamily="18" charset="0"/>
                        </a:rPr>
                        <a:t>subtract 16% for each instance</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5480087"/>
                  </a:ext>
                </a:extLst>
              </a:tr>
              <a:tr h="346883">
                <a:tc vMerge="1">
                  <a:txBody>
                    <a:bodyPr/>
                    <a:lstStyle/>
                    <a:p>
                      <a:endParaRPr lang="en-US"/>
                    </a:p>
                  </a:txBody>
                  <a:tcPr>
                    <a:lnT w="12700" cap="flat" cmpd="sng" algn="ctr">
                      <a:solidFill>
                        <a:srgbClr val="000000"/>
                      </a:solidFill>
                      <a:prstDash val="solid"/>
                      <a:round/>
                      <a:headEnd type="none" w="med" len="med"/>
                      <a:tailEnd type="none" w="med" len="med"/>
                    </a:lnT>
                  </a:tcPr>
                </a:tc>
                <a:tc vMerge="1">
                  <a:txBody>
                    <a:bodyPr/>
                    <a:lstStyle/>
                    <a:p>
                      <a:endParaRPr lang="en-US"/>
                    </a:p>
                  </a:txBody>
                  <a:tcPr>
                    <a:lnT w="12700" cap="flat" cmpd="sng" algn="ctr">
                      <a:solidFill>
                        <a:srgbClr val="000000"/>
                      </a:solidFill>
                      <a:prstDash val="solid"/>
                      <a:round/>
                      <a:headEnd type="none" w="med" len="med"/>
                      <a:tailEnd type="none" w="med" len="med"/>
                    </a:lnT>
                  </a:tcPr>
                </a:tc>
                <a:tc>
                  <a:txBody>
                    <a:bodyPr/>
                    <a:lstStyle/>
                    <a:p>
                      <a:r>
                        <a:rPr lang="en-US" sz="1600" dirty="0">
                          <a:effectLst/>
                          <a:latin typeface="Times New Roman" panose="02020603050405020304" pitchFamily="18" charset="0"/>
                          <a:ea typeface="Times New Roman" panose="02020603050405020304" pitchFamily="18" charset="0"/>
                        </a:rPr>
                        <a:t>&lt; 20 minutes</a:t>
                      </a:r>
                      <a:endParaRPr lang="en-US" dirty="0"/>
                    </a:p>
                  </a:txBody>
                  <a:tcPr marL="46847" marR="46847"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effectLst/>
                          <a:latin typeface="Arial" panose="020B0604020202020204" pitchFamily="34" charset="0"/>
                          <a:ea typeface="Times New Roman" panose="02020603050405020304" pitchFamily="18" charset="0"/>
                        </a:rPr>
                        <a:t>subtract 5% for each instance</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844945"/>
                  </a:ext>
                </a:extLst>
              </a:tr>
              <a:tr h="1098767">
                <a:tc vMerge="1">
                  <a:txBody>
                    <a:bodyPr/>
                    <a:lstStyle/>
                    <a:p>
                      <a:endParaRPr lang="en-US"/>
                    </a:p>
                  </a:txBody>
                  <a:tcPr/>
                </a:tc>
                <a:tc gridSpan="2">
                  <a:txBody>
                    <a:bodyPr/>
                    <a:lstStyle/>
                    <a:p>
                      <a:pPr marL="0" marR="0">
                        <a:spcBef>
                          <a:spcPts val="0"/>
                        </a:spcBef>
                        <a:spcAft>
                          <a:spcPts val="0"/>
                        </a:spcAft>
                      </a:pPr>
                      <a:r>
                        <a:rPr lang="en-US" sz="1600" dirty="0">
                          <a:solidFill>
                            <a:srgbClr val="000000"/>
                          </a:solidFill>
                          <a:effectLst/>
                          <a:latin typeface="Arial" panose="020B0604020202020204" pitchFamily="34" charset="0"/>
                          <a:ea typeface="Times New Roman" panose="02020603050405020304" pitchFamily="18" charset="0"/>
                        </a:rPr>
                        <a:t>Failure to follow directions for exams (e.g. turning in scratch sheets, showing green screen, putting away notes/cell phones, etc.)</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marL="0" marR="0">
                        <a:spcBef>
                          <a:spcPts val="0"/>
                        </a:spcBef>
                        <a:spcAft>
                          <a:spcPts val="0"/>
                        </a:spcAft>
                      </a:pPr>
                      <a:r>
                        <a:rPr lang="en-US" sz="1600" dirty="0">
                          <a:solidFill>
                            <a:srgbClr val="000000"/>
                          </a:solidFill>
                          <a:effectLst/>
                          <a:latin typeface="Arial" panose="020B0604020202020204" pitchFamily="34" charset="0"/>
                          <a:ea typeface="Times New Roman" panose="02020603050405020304" pitchFamily="18" charset="0"/>
                        </a:rPr>
                        <a:t>subtract 2% for each instance</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916930"/>
                  </a:ext>
                </a:extLst>
              </a:tr>
              <a:tr h="467345">
                <a:tc>
                  <a:txBody>
                    <a:bodyPr/>
                    <a:lstStyle/>
                    <a:p>
                      <a:pPr marL="0" marR="0" algn="ctr">
                        <a:spcBef>
                          <a:spcPts val="0"/>
                        </a:spcBef>
                        <a:spcAft>
                          <a:spcPts val="0"/>
                        </a:spcAft>
                      </a:pPr>
                      <a:r>
                        <a:rPr lang="en-US" sz="1600" b="1" u="sng">
                          <a:solidFill>
                            <a:srgbClr val="000000"/>
                          </a:solidFill>
                          <a:effectLst/>
                          <a:latin typeface="Arial" panose="020B0604020202020204" pitchFamily="34" charset="0"/>
                          <a:ea typeface="Times New Roman" panose="02020603050405020304" pitchFamily="18" charset="0"/>
                        </a:rPr>
                        <a:t>Attention to detail</a:t>
                      </a:r>
                      <a:endParaRPr lang="en-US" sz="160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a:spcBef>
                          <a:spcPts val="0"/>
                        </a:spcBef>
                        <a:spcAft>
                          <a:spcPts val="0"/>
                        </a:spcAft>
                      </a:pPr>
                      <a:r>
                        <a:rPr lang="en-US" sz="1600" dirty="0">
                          <a:solidFill>
                            <a:srgbClr val="000000"/>
                          </a:solidFill>
                          <a:effectLst/>
                          <a:latin typeface="Arial" panose="020B0604020202020204" pitchFamily="34" charset="0"/>
                          <a:ea typeface="Times New Roman" panose="02020603050405020304" pitchFamily="18" charset="0"/>
                        </a:rPr>
                        <a:t>Failure to follow directions in activities or submission of an assignment that is not completed as directed</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marL="0" marR="0">
                        <a:spcBef>
                          <a:spcPts val="0"/>
                        </a:spcBef>
                        <a:spcAft>
                          <a:spcPts val="0"/>
                        </a:spcAft>
                      </a:pPr>
                      <a:r>
                        <a:rPr lang="en-US" sz="1600">
                          <a:solidFill>
                            <a:srgbClr val="000000"/>
                          </a:solidFill>
                          <a:effectLst/>
                          <a:latin typeface="Arial" panose="020B0604020202020204" pitchFamily="34" charset="0"/>
                          <a:ea typeface="Times New Roman" panose="02020603050405020304" pitchFamily="18" charset="0"/>
                        </a:rPr>
                        <a:t>subtract 2% for each instance</a:t>
                      </a:r>
                      <a:endParaRPr lang="en-US" sz="160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9813840"/>
                  </a:ext>
                </a:extLst>
              </a:tr>
              <a:tr h="467345">
                <a:tc rowSpan="3">
                  <a:txBody>
                    <a:bodyPr/>
                    <a:lstStyle/>
                    <a:p>
                      <a:pPr marL="0" marR="0" algn="ctr">
                        <a:spcBef>
                          <a:spcPts val="0"/>
                        </a:spcBef>
                        <a:spcAft>
                          <a:spcPts val="0"/>
                        </a:spcAft>
                      </a:pPr>
                      <a:r>
                        <a:rPr lang="en-US" sz="1600" b="1" u="sng">
                          <a:solidFill>
                            <a:srgbClr val="000000"/>
                          </a:solidFill>
                          <a:effectLst/>
                          <a:latin typeface="Arial" panose="020B0604020202020204" pitchFamily="34" charset="0"/>
                          <a:ea typeface="Times New Roman" panose="02020603050405020304" pitchFamily="18" charset="0"/>
                        </a:rPr>
                        <a:t>Timeliness</a:t>
                      </a:r>
                      <a:endParaRPr lang="en-US" sz="160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a:spcBef>
                          <a:spcPts val="0"/>
                        </a:spcBef>
                        <a:spcAft>
                          <a:spcPts val="0"/>
                        </a:spcAft>
                      </a:pPr>
                      <a:r>
                        <a:rPr lang="en-US" sz="1600" dirty="0">
                          <a:solidFill>
                            <a:srgbClr val="000000"/>
                          </a:solidFill>
                          <a:effectLst/>
                          <a:latin typeface="Arial" panose="020B0604020202020204" pitchFamily="34" charset="0"/>
                          <a:ea typeface="Times New Roman" panose="02020603050405020304" pitchFamily="18" charset="0"/>
                        </a:rPr>
                        <a:t>Late assignment submission by &lt; 1 hour</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marL="0" marR="0">
                        <a:spcBef>
                          <a:spcPts val="0"/>
                        </a:spcBef>
                        <a:spcAft>
                          <a:spcPts val="0"/>
                        </a:spcAft>
                      </a:pPr>
                      <a:r>
                        <a:rPr lang="en-US" sz="1600">
                          <a:solidFill>
                            <a:srgbClr val="000000"/>
                          </a:solidFill>
                          <a:effectLst/>
                          <a:latin typeface="Arial" panose="020B0604020202020204" pitchFamily="34" charset="0"/>
                          <a:ea typeface="Times New Roman" panose="02020603050405020304" pitchFamily="18" charset="0"/>
                        </a:rPr>
                        <a:t>subtract 2% for each instance</a:t>
                      </a:r>
                      <a:endParaRPr lang="en-US" sz="160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23518866"/>
                  </a:ext>
                </a:extLst>
              </a:tr>
              <a:tr h="330218">
                <a:tc vMerge="1">
                  <a:txBody>
                    <a:bodyPr/>
                    <a:lstStyle/>
                    <a:p>
                      <a:endParaRPr lang="en-US"/>
                    </a:p>
                  </a:txBody>
                  <a:tcPr/>
                </a:tc>
                <a:tc gridSpan="2">
                  <a:txBody>
                    <a:bodyPr/>
                    <a:lstStyle/>
                    <a:p>
                      <a:pPr marL="0" marR="0">
                        <a:spcBef>
                          <a:spcPts val="0"/>
                        </a:spcBef>
                        <a:spcAft>
                          <a:spcPts val="0"/>
                        </a:spcAft>
                      </a:pPr>
                      <a:r>
                        <a:rPr lang="en-US" sz="1600" dirty="0">
                          <a:solidFill>
                            <a:srgbClr val="000000"/>
                          </a:solidFill>
                          <a:effectLst/>
                          <a:latin typeface="Arial" panose="020B0604020202020204" pitchFamily="34" charset="0"/>
                          <a:ea typeface="Times New Roman" panose="02020603050405020304" pitchFamily="18" charset="0"/>
                        </a:rPr>
                        <a:t>Late assignment submission by 1-24 hours</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marL="0" marR="0">
                        <a:spcBef>
                          <a:spcPts val="0"/>
                        </a:spcBef>
                        <a:spcAft>
                          <a:spcPts val="0"/>
                        </a:spcAft>
                      </a:pPr>
                      <a:r>
                        <a:rPr lang="en-US" sz="1600" dirty="0">
                          <a:solidFill>
                            <a:srgbClr val="000000"/>
                          </a:solidFill>
                          <a:effectLst/>
                          <a:latin typeface="Arial" panose="020B0604020202020204" pitchFamily="34" charset="0"/>
                          <a:ea typeface="Times New Roman" panose="02020603050405020304" pitchFamily="18" charset="0"/>
                        </a:rPr>
                        <a:t>subtract 3% for each instance</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91811347"/>
                  </a:ext>
                </a:extLst>
              </a:tr>
              <a:tr h="330218">
                <a:tc vMerge="1">
                  <a:txBody>
                    <a:bodyPr/>
                    <a:lstStyle/>
                    <a:p>
                      <a:endParaRPr lang="en-US"/>
                    </a:p>
                  </a:txBody>
                  <a:tcPr/>
                </a:tc>
                <a:tc gridSpan="2">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effectLst/>
                          <a:latin typeface="Arial" panose="020B0604020202020204" pitchFamily="34" charset="0"/>
                          <a:ea typeface="Times New Roman" panose="02020603050405020304" pitchFamily="18" charset="0"/>
                        </a:rPr>
                        <a:t>Late assignment submission by &gt; 24 hours</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effectLst/>
                          <a:latin typeface="Arial" panose="020B0604020202020204" pitchFamily="34" charset="0"/>
                          <a:ea typeface="Times New Roman" panose="02020603050405020304" pitchFamily="18" charset="0"/>
                        </a:rPr>
                        <a:t>subtract 5% for each instance</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09337834"/>
                  </a:ext>
                </a:extLst>
              </a:tr>
              <a:tr h="1402034">
                <a:tc>
                  <a:txBody>
                    <a:bodyPr/>
                    <a:lstStyle/>
                    <a:p>
                      <a:pPr marL="0" marR="0" algn="ctr">
                        <a:spcBef>
                          <a:spcPts val="0"/>
                        </a:spcBef>
                        <a:spcAft>
                          <a:spcPts val="0"/>
                        </a:spcAft>
                      </a:pPr>
                      <a:r>
                        <a:rPr lang="en-US" sz="1600" b="1" u="sng" dirty="0">
                          <a:solidFill>
                            <a:srgbClr val="000000"/>
                          </a:solidFill>
                          <a:effectLst/>
                          <a:latin typeface="Arial" panose="020B0604020202020204" pitchFamily="34" charset="0"/>
                          <a:ea typeface="Times New Roman" panose="02020603050405020304" pitchFamily="18" charset="0"/>
                        </a:rPr>
                        <a:t>Participation</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a:spcBef>
                          <a:spcPts val="0"/>
                        </a:spcBef>
                        <a:spcAft>
                          <a:spcPts val="0"/>
                        </a:spcAft>
                      </a:pPr>
                      <a:r>
                        <a:rPr lang="en-US" sz="1600" dirty="0">
                          <a:solidFill>
                            <a:srgbClr val="000000"/>
                          </a:solidFill>
                          <a:effectLst/>
                          <a:latin typeface="Arial" panose="020B0604020202020204" pitchFamily="34" charset="0"/>
                          <a:ea typeface="Times New Roman" panose="02020603050405020304" pitchFamily="18" charset="0"/>
                        </a:rPr>
                        <a:t>Failure to participate in, or late arrival &gt; 15 minutes to asterisk-specified activities (loses points in addition to any assignment points subtracted for assignments associated with that activity). (Late arrival by &gt;20 minutes is considered an absence)</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marL="0" marR="0">
                        <a:spcBef>
                          <a:spcPts val="0"/>
                        </a:spcBef>
                        <a:spcAft>
                          <a:spcPts val="0"/>
                        </a:spcAft>
                      </a:pPr>
                      <a:r>
                        <a:rPr lang="en-US" sz="1600" dirty="0">
                          <a:solidFill>
                            <a:srgbClr val="000000"/>
                          </a:solidFill>
                          <a:effectLst/>
                          <a:latin typeface="Arial" panose="020B0604020202020204" pitchFamily="34" charset="0"/>
                          <a:ea typeface="Times New Roman" panose="02020603050405020304" pitchFamily="18" charset="0"/>
                        </a:rPr>
                        <a:t>subtract 5% for each instance</a:t>
                      </a:r>
                      <a:endParaRPr lang="en-US" sz="1600" dirty="0">
                        <a:effectLst/>
                        <a:latin typeface="Times New Roman" panose="02020603050405020304" pitchFamily="18" charset="0"/>
                        <a:ea typeface="Times New Roman" panose="02020603050405020304" pitchFamily="18" charset="0"/>
                      </a:endParaRPr>
                    </a:p>
                  </a:txBody>
                  <a:tcPr marL="46847" marR="4684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89867201"/>
                  </a:ext>
                </a:extLst>
              </a:tr>
            </a:tbl>
          </a:graphicData>
        </a:graphic>
      </p:graphicFrame>
      <p:sp>
        <p:nvSpPr>
          <p:cNvPr id="5" name="TextBox 4">
            <a:extLst>
              <a:ext uri="{FF2B5EF4-FFF2-40B4-BE49-F238E27FC236}">
                <a16:creationId xmlns:a16="http://schemas.microsoft.com/office/drawing/2014/main" id="{61E559DD-15CF-3B1C-9C05-29354A863A5B}"/>
              </a:ext>
            </a:extLst>
          </p:cNvPr>
          <p:cNvSpPr txBox="1"/>
          <p:nvPr/>
        </p:nvSpPr>
        <p:spPr>
          <a:xfrm>
            <a:off x="1294514" y="724418"/>
            <a:ext cx="6097772" cy="369332"/>
          </a:xfrm>
          <a:prstGeom prst="rect">
            <a:avLst/>
          </a:prstGeom>
          <a:noFill/>
        </p:spPr>
        <p:txBody>
          <a:bodyPr wrap="square">
            <a:spAutoFit/>
          </a:bodyPr>
          <a:lstStyle/>
          <a:p>
            <a:r>
              <a:rPr kumimoji="0" lang="en-US" altLang="en-US" sz="18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Professionalism: </a:t>
            </a:r>
            <a:r>
              <a:rPr kumimoji="0" lang="en-US" altLang="en-US" sz="180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Arial" panose="020B0604020202020204" pitchFamily="34" charset="0"/>
              </a:rPr>
              <a:t>How to lose points</a:t>
            </a:r>
            <a:endParaRPr lang="en-US" dirty="0"/>
          </a:p>
        </p:txBody>
      </p:sp>
      <p:sp>
        <p:nvSpPr>
          <p:cNvPr id="2" name="TextBox 1">
            <a:extLst>
              <a:ext uri="{FF2B5EF4-FFF2-40B4-BE49-F238E27FC236}">
                <a16:creationId xmlns:a16="http://schemas.microsoft.com/office/drawing/2014/main" id="{D131FB97-7B93-DB67-1749-B0AE30612642}"/>
              </a:ext>
            </a:extLst>
          </p:cNvPr>
          <p:cNvSpPr txBox="1"/>
          <p:nvPr/>
        </p:nvSpPr>
        <p:spPr>
          <a:xfrm>
            <a:off x="974558" y="5979685"/>
            <a:ext cx="10217605" cy="369332"/>
          </a:xfrm>
          <a:prstGeom prst="rect">
            <a:avLst/>
          </a:prstGeom>
          <a:noFill/>
        </p:spPr>
        <p:txBody>
          <a:bodyPr wrap="none" rtlCol="0">
            <a:spAutoFit/>
          </a:bodyPr>
          <a:lstStyle/>
          <a:p>
            <a:r>
              <a:rPr lang="en-US" dirty="0"/>
              <a:t>Policy: All absences for any reason count toward the 21% of permissible missed * events.  ~ Use yours wisely! ~ </a:t>
            </a:r>
          </a:p>
        </p:txBody>
      </p:sp>
    </p:spTree>
    <p:extLst>
      <p:ext uri="{BB962C8B-B14F-4D97-AF65-F5344CB8AC3E}">
        <p14:creationId xmlns:p14="http://schemas.microsoft.com/office/powerpoint/2010/main" val="2562364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0648B48-B2B7-FB60-CF16-985391F12A8F}"/>
              </a:ext>
            </a:extLst>
          </p:cNvPr>
          <p:cNvSpPr txBox="1"/>
          <p:nvPr/>
        </p:nvSpPr>
        <p:spPr>
          <a:xfrm>
            <a:off x="571499" y="1258183"/>
            <a:ext cx="6534576" cy="5432256"/>
          </a:xfrm>
          <a:prstGeom prst="rect">
            <a:avLst/>
          </a:prstGeom>
          <a:noFill/>
        </p:spPr>
        <p:txBody>
          <a:bodyPr wrap="square" rtlCol="0">
            <a:spAutoFit/>
          </a:bodyPr>
          <a:lstStyle/>
          <a:p>
            <a:pPr marL="342900" indent="-342900">
              <a:buFont typeface="Arial" panose="020B0604020202020204" pitchFamily="34" charset="0"/>
              <a:buChar char="•"/>
            </a:pPr>
            <a:r>
              <a:rPr lang="en-US" sz="3200" b="1" dirty="0">
                <a:solidFill>
                  <a:schemeClr val="accent5">
                    <a:lumMod val="75000"/>
                  </a:schemeClr>
                </a:solidFill>
              </a:rPr>
              <a:t>Poll Everywhere: NPMSD</a:t>
            </a:r>
          </a:p>
          <a:p>
            <a:pPr marL="342900" indent="-342900">
              <a:buFont typeface="Arial" panose="020B0604020202020204" pitchFamily="34" charset="0"/>
              <a:buChar char="•"/>
            </a:pPr>
            <a:endParaRPr lang="en-US" sz="600" b="1" dirty="0">
              <a:solidFill>
                <a:schemeClr val="accent5">
                  <a:lumMod val="75000"/>
                </a:schemeClr>
              </a:solidFill>
            </a:endParaRPr>
          </a:p>
          <a:p>
            <a:pPr marL="342900" indent="-342900">
              <a:buFont typeface="Arial" panose="020B0604020202020204" pitchFamily="34" charset="0"/>
              <a:buChar char="•"/>
            </a:pPr>
            <a:r>
              <a:rPr lang="en-US" sz="3200" b="1" dirty="0">
                <a:solidFill>
                  <a:schemeClr val="accent5">
                    <a:lumMod val="75000"/>
                  </a:schemeClr>
                </a:solidFill>
              </a:rPr>
              <a:t>Log in using TouroOne email</a:t>
            </a:r>
          </a:p>
          <a:p>
            <a:pPr marL="342900" indent="-342900">
              <a:buFont typeface="Arial" panose="020B0604020202020204" pitchFamily="34" charset="0"/>
              <a:buChar char="•"/>
            </a:pPr>
            <a:endParaRPr lang="en-US" sz="700" b="1" dirty="0">
              <a:solidFill>
                <a:schemeClr val="accent5">
                  <a:lumMod val="75000"/>
                </a:schemeClr>
              </a:solidFill>
            </a:endParaRPr>
          </a:p>
          <a:p>
            <a:pPr marL="342900" indent="-342900">
              <a:buFont typeface="Arial" panose="020B0604020202020204" pitchFamily="34" charset="0"/>
              <a:buChar char="•"/>
            </a:pPr>
            <a:r>
              <a:rPr lang="en-US" sz="3200" b="1" dirty="0">
                <a:solidFill>
                  <a:schemeClr val="accent5">
                    <a:lumMod val="75000"/>
                  </a:schemeClr>
                </a:solidFill>
              </a:rPr>
              <a:t>Check in on web to register your location</a:t>
            </a:r>
          </a:p>
          <a:p>
            <a:pPr marL="342900" indent="-342900">
              <a:buFont typeface="Arial" panose="020B0604020202020204" pitchFamily="34" charset="0"/>
              <a:buChar char="•"/>
            </a:pPr>
            <a:endParaRPr lang="en-US" sz="600" b="1" dirty="0">
              <a:solidFill>
                <a:schemeClr val="accent5">
                  <a:lumMod val="75000"/>
                </a:schemeClr>
              </a:solidFill>
            </a:endParaRPr>
          </a:p>
          <a:p>
            <a:pPr marL="342900" indent="-342900">
              <a:buFont typeface="Arial" panose="020B0604020202020204" pitchFamily="34" charset="0"/>
              <a:buChar char="•"/>
            </a:pPr>
            <a:r>
              <a:rPr lang="en-US" sz="3200" b="1" dirty="0">
                <a:solidFill>
                  <a:schemeClr val="accent5">
                    <a:lumMod val="75000"/>
                  </a:schemeClr>
                </a:solidFill>
              </a:rPr>
              <a:t>Geolocation settings are set for buildings on campus</a:t>
            </a:r>
          </a:p>
          <a:p>
            <a:pPr marL="342900" indent="-342900">
              <a:buFont typeface="Arial" panose="020B0604020202020204" pitchFamily="34" charset="0"/>
              <a:buChar char="•"/>
            </a:pPr>
            <a:endParaRPr lang="en-US" sz="800" b="1" dirty="0">
              <a:solidFill>
                <a:schemeClr val="accent5">
                  <a:lumMod val="75000"/>
                </a:schemeClr>
              </a:solidFill>
            </a:endParaRPr>
          </a:p>
          <a:p>
            <a:pPr marL="342900" indent="-342900">
              <a:buFont typeface="Arial" panose="020B0604020202020204" pitchFamily="34" charset="0"/>
              <a:buChar char="•"/>
            </a:pPr>
            <a:r>
              <a:rPr lang="en-US" sz="3200" b="1" dirty="0">
                <a:solidFill>
                  <a:srgbClr val="FF0000"/>
                </a:solidFill>
                <a:highlight>
                  <a:srgbClr val="FFFF00"/>
                </a:highlight>
              </a:rPr>
              <a:t>Note: Claiming presence for an event you are not present at is a serious academic honesty violation</a:t>
            </a:r>
          </a:p>
          <a:p>
            <a:pPr marL="342900" indent="-342900">
              <a:buFont typeface="Arial" panose="020B0604020202020204" pitchFamily="34" charset="0"/>
              <a:buChar char="•"/>
            </a:pPr>
            <a:endParaRPr lang="en-US" sz="3200" b="1" dirty="0">
              <a:solidFill>
                <a:srgbClr val="FF0000"/>
              </a:solidFill>
            </a:endParaRPr>
          </a:p>
        </p:txBody>
      </p:sp>
      <p:sp>
        <p:nvSpPr>
          <p:cNvPr id="9" name="TextBox 8">
            <a:extLst>
              <a:ext uri="{FF2B5EF4-FFF2-40B4-BE49-F238E27FC236}">
                <a16:creationId xmlns:a16="http://schemas.microsoft.com/office/drawing/2014/main" id="{D2F1DC3E-2158-EBC7-2FAC-DD44E0EAE637}"/>
              </a:ext>
            </a:extLst>
          </p:cNvPr>
          <p:cNvSpPr txBox="1"/>
          <p:nvPr/>
        </p:nvSpPr>
        <p:spPr>
          <a:xfrm>
            <a:off x="1352975" y="503015"/>
            <a:ext cx="3989105" cy="923330"/>
          </a:xfrm>
          <a:prstGeom prst="rect">
            <a:avLst/>
          </a:prstGeom>
          <a:noFill/>
        </p:spPr>
        <p:txBody>
          <a:bodyPr wrap="none" rtlCol="0">
            <a:spAutoFit/>
          </a:bodyPr>
          <a:lstStyle/>
          <a:p>
            <a:r>
              <a:rPr lang="en-US" sz="5400" b="1" dirty="0">
                <a:solidFill>
                  <a:schemeClr val="accent5">
                    <a:lumMod val="75000"/>
                  </a:schemeClr>
                </a:solidFill>
              </a:rPr>
              <a:t>Participation</a:t>
            </a:r>
          </a:p>
        </p:txBody>
      </p:sp>
      <p:grpSp>
        <p:nvGrpSpPr>
          <p:cNvPr id="11" name="Group 10">
            <a:extLst>
              <a:ext uri="{FF2B5EF4-FFF2-40B4-BE49-F238E27FC236}">
                <a16:creationId xmlns:a16="http://schemas.microsoft.com/office/drawing/2014/main" id="{5AE0C7E9-82AB-87AA-8319-344818B91E6D}"/>
              </a:ext>
            </a:extLst>
          </p:cNvPr>
          <p:cNvGrpSpPr/>
          <p:nvPr/>
        </p:nvGrpSpPr>
        <p:grpSpPr>
          <a:xfrm>
            <a:off x="7106075" y="667257"/>
            <a:ext cx="3850396" cy="5586586"/>
            <a:chOff x="7106075" y="667257"/>
            <a:chExt cx="3172268" cy="4814415"/>
          </a:xfrm>
        </p:grpSpPr>
        <p:pic>
          <p:nvPicPr>
            <p:cNvPr id="6" name="Picture 5">
              <a:extLst>
                <a:ext uri="{FF2B5EF4-FFF2-40B4-BE49-F238E27FC236}">
                  <a16:creationId xmlns:a16="http://schemas.microsoft.com/office/drawing/2014/main" id="{F5976384-6D80-352C-AC0C-BCC83739EC32}"/>
                </a:ext>
              </a:extLst>
            </p:cNvPr>
            <p:cNvPicPr>
              <a:picLocks noChangeAspect="1"/>
            </p:cNvPicPr>
            <p:nvPr/>
          </p:nvPicPr>
          <p:blipFill>
            <a:blip r:embed="rId3"/>
            <a:stretch>
              <a:fillRect/>
            </a:stretch>
          </p:blipFill>
          <p:spPr>
            <a:xfrm>
              <a:off x="7106075" y="667257"/>
              <a:ext cx="3172268" cy="2486372"/>
            </a:xfrm>
            <a:prstGeom prst="rect">
              <a:avLst/>
            </a:prstGeom>
          </p:spPr>
        </p:pic>
        <p:pic>
          <p:nvPicPr>
            <p:cNvPr id="10" name="Picture 9">
              <a:extLst>
                <a:ext uri="{FF2B5EF4-FFF2-40B4-BE49-F238E27FC236}">
                  <a16:creationId xmlns:a16="http://schemas.microsoft.com/office/drawing/2014/main" id="{FA9DD963-78BA-7D7F-06F9-2412688F09F4}"/>
                </a:ext>
              </a:extLst>
            </p:cNvPr>
            <p:cNvPicPr>
              <a:picLocks noChangeAspect="1"/>
            </p:cNvPicPr>
            <p:nvPr/>
          </p:nvPicPr>
          <p:blipFill>
            <a:blip r:embed="rId4"/>
            <a:stretch>
              <a:fillRect/>
            </a:stretch>
          </p:blipFill>
          <p:spPr>
            <a:xfrm>
              <a:off x="7106075" y="3128669"/>
              <a:ext cx="3172268" cy="2353003"/>
            </a:xfrm>
            <a:prstGeom prst="rect">
              <a:avLst/>
            </a:prstGeom>
          </p:spPr>
        </p:pic>
      </p:grpSp>
    </p:spTree>
    <p:extLst>
      <p:ext uri="{BB962C8B-B14F-4D97-AF65-F5344CB8AC3E}">
        <p14:creationId xmlns:p14="http://schemas.microsoft.com/office/powerpoint/2010/main" val="384098125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3961</TotalTime>
  <Words>3046</Words>
  <Application>Microsoft Office PowerPoint</Application>
  <PresentationFormat>Widescreen</PresentationFormat>
  <Paragraphs>282</Paragraphs>
  <Slides>19</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Cambria Math</vt:lpstr>
      <vt:lpstr>Garamond</vt:lpstr>
      <vt:lpstr>Symbol</vt:lpstr>
      <vt:lpstr>Times New Roman</vt:lpstr>
      <vt:lpstr>Organic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GJ Klapstein</dc:creator>
  <cp:lastModifiedBy>Gloria J Klapstein</cp:lastModifiedBy>
  <cp:revision>17</cp:revision>
  <dcterms:created xsi:type="dcterms:W3CDTF">2022-08-02T05:23:19Z</dcterms:created>
  <dcterms:modified xsi:type="dcterms:W3CDTF">2025-08-04T01:58:30Z</dcterms:modified>
</cp:coreProperties>
</file>

<file path=docProps/thumbnail.jpeg>
</file>